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notesMasterIdLst>
    <p:notesMasterId r:id="rId26"/>
  </p:notesMasterIdLst>
  <p:sldIdLst>
    <p:sldId id="259" r:id="rId6"/>
    <p:sldId id="2147482388" r:id="rId7"/>
    <p:sldId id="2147482404" r:id="rId8"/>
    <p:sldId id="2147482390" r:id="rId9"/>
    <p:sldId id="2147482107" r:id="rId10"/>
    <p:sldId id="2147482405" r:id="rId11"/>
    <p:sldId id="2147482117" r:id="rId12"/>
    <p:sldId id="2147482233" r:id="rId13"/>
    <p:sldId id="2147482120" r:id="rId14"/>
    <p:sldId id="2147482397" r:id="rId15"/>
    <p:sldId id="2147482208" r:id="rId16"/>
    <p:sldId id="2147482398" r:id="rId17"/>
    <p:sldId id="2147482392" r:id="rId18"/>
    <p:sldId id="2147482395" r:id="rId19"/>
    <p:sldId id="2147482402" r:id="rId20"/>
    <p:sldId id="2147482403" r:id="rId21"/>
    <p:sldId id="2147482393" r:id="rId22"/>
    <p:sldId id="2147482394" r:id="rId23"/>
    <p:sldId id="2147482396" r:id="rId24"/>
    <p:sldId id="21474824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F6B008-5047-0B3C-AC68-C86A37209A12}" name="MULDER Ellen" initials="EM" userId="S::emu@cefic.be::55007162-106e-4954-b4ab-f863f3bce8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97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0E79D-CCF9-48E2-B806-03C3E7C0BF56}" v="11" dt="2026-03-03T08:17:51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3447" autoAdjust="0"/>
  </p:normalViewPr>
  <p:slideViewPr>
    <p:cSldViewPr snapToGrid="0" showGuides="1">
      <p:cViewPr varScale="1">
        <p:scale>
          <a:sx n="70" d="100"/>
          <a:sy n="70" d="100"/>
        </p:scale>
        <p:origin x="384" y="8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74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LDER Ellen" userId="55007162-106e-4954-b4ab-f863f3bce81e" providerId="ADAL" clId="{857F38D7-1B33-49F1-B777-9A34F8E8365B}"/>
    <pc:docChg chg="modSld">
      <pc:chgData name="MULDER Ellen" userId="55007162-106e-4954-b4ab-f863f3bce81e" providerId="ADAL" clId="{857F38D7-1B33-49F1-B777-9A34F8E8365B}" dt="2026-03-03T11:35:57.139" v="1" actId="20577"/>
      <pc:docMkLst>
        <pc:docMk/>
      </pc:docMkLst>
      <pc:sldChg chg="modSp mod">
        <pc:chgData name="MULDER Ellen" userId="55007162-106e-4954-b4ab-f863f3bce81e" providerId="ADAL" clId="{857F38D7-1B33-49F1-B777-9A34F8E8365B}" dt="2026-03-03T11:35:57.139" v="1" actId="20577"/>
        <pc:sldMkLst>
          <pc:docMk/>
          <pc:sldMk cId="770960556" sldId="2147482406"/>
        </pc:sldMkLst>
        <pc:spChg chg="mod">
          <ac:chgData name="MULDER Ellen" userId="55007162-106e-4954-b4ab-f863f3bce81e" providerId="ADAL" clId="{857F38D7-1B33-49F1-B777-9A34F8E8365B}" dt="2026-03-03T11:35:57.139" v="1" actId="20577"/>
          <ac:spMkLst>
            <pc:docMk/>
            <pc:sldMk cId="770960556" sldId="2147482406"/>
            <ac:spMk id="2" creationId="{D4870AD9-7D49-E7C1-3749-ABB1D61ECC8B}"/>
          </ac:spMkLst>
        </pc:spChg>
      </pc:sldChg>
    </pc:docChg>
  </pc:docChgLst>
  <pc:docChgLst>
    <pc:chgData name="HADHRI Moncef" userId="895ef482-96ff-4dd4-9c74-0dc92131d96c" providerId="ADAL" clId="{D12E8F2D-18E1-4D59-B488-E6EF4FA6600E}"/>
    <pc:docChg chg="undo custSel addSld delSld modSld">
      <pc:chgData name="HADHRI Moncef" userId="895ef482-96ff-4dd4-9c74-0dc92131d96c" providerId="ADAL" clId="{D12E8F2D-18E1-4D59-B488-E6EF4FA6600E}" dt="2026-03-03T08:17:59.901" v="81" actId="14100"/>
      <pc:docMkLst>
        <pc:docMk/>
      </pc:docMkLst>
      <pc:sldChg chg="addSp delSp modSp mod">
        <pc:chgData name="HADHRI Moncef" userId="895ef482-96ff-4dd4-9c74-0dc92131d96c" providerId="ADAL" clId="{D12E8F2D-18E1-4D59-B488-E6EF4FA6600E}" dt="2026-03-03T08:06:38.163" v="69" actId="14100"/>
        <pc:sldMkLst>
          <pc:docMk/>
          <pc:sldMk cId="4075653359" sldId="2147482107"/>
        </pc:sldMkLst>
        <pc:spChg chg="add mod">
          <ac:chgData name="HADHRI Moncef" userId="895ef482-96ff-4dd4-9c74-0dc92131d96c" providerId="ADAL" clId="{D12E8F2D-18E1-4D59-B488-E6EF4FA6600E}" dt="2026-03-03T08:01:45.090" v="54"/>
          <ac:spMkLst>
            <pc:docMk/>
            <pc:sldMk cId="4075653359" sldId="2147482107"/>
            <ac:spMk id="2" creationId="{3F213CE6-E4F9-8156-4991-80D525E98C27}"/>
          </ac:spMkLst>
        </pc:spChg>
        <pc:spChg chg="mod">
          <ac:chgData name="HADHRI Moncef" userId="895ef482-96ff-4dd4-9c74-0dc92131d96c" providerId="ADAL" clId="{D12E8F2D-18E1-4D59-B488-E6EF4FA6600E}" dt="2026-03-03T08:02:34.872" v="59" actId="20577"/>
          <ac:spMkLst>
            <pc:docMk/>
            <pc:sldMk cId="4075653359" sldId="2147482107"/>
            <ac:spMk id="3" creationId="{A283C93E-C000-B3BD-EB87-C91F45546133}"/>
          </ac:spMkLst>
        </pc:spChg>
        <pc:spChg chg="del mod">
          <ac:chgData name="HADHRI Moncef" userId="895ef482-96ff-4dd4-9c74-0dc92131d96c" providerId="ADAL" clId="{D12E8F2D-18E1-4D59-B488-E6EF4FA6600E}" dt="2026-03-03T08:01:44.198" v="53" actId="478"/>
          <ac:spMkLst>
            <pc:docMk/>
            <pc:sldMk cId="4075653359" sldId="2147482107"/>
            <ac:spMk id="7" creationId="{C76B3E55-ED34-077A-F989-14C4EB531408}"/>
          </ac:spMkLst>
        </pc:spChg>
        <pc:picChg chg="del mod">
          <ac:chgData name="HADHRI Moncef" userId="895ef482-96ff-4dd4-9c74-0dc92131d96c" providerId="ADAL" clId="{D12E8F2D-18E1-4D59-B488-E6EF4FA6600E}" dt="2026-03-03T08:06:13.731" v="63" actId="478"/>
          <ac:picMkLst>
            <pc:docMk/>
            <pc:sldMk cId="4075653359" sldId="2147482107"/>
            <ac:picMk id="5" creationId="{06F07B5E-97EE-82E4-AA44-34772D53A713}"/>
          </ac:picMkLst>
        </pc:picChg>
        <pc:picChg chg="del">
          <ac:chgData name="HADHRI Moncef" userId="895ef482-96ff-4dd4-9c74-0dc92131d96c" providerId="ADAL" clId="{D12E8F2D-18E1-4D59-B488-E6EF4FA6600E}" dt="2026-03-03T08:02:19.987" v="55" actId="478"/>
          <ac:picMkLst>
            <pc:docMk/>
            <pc:sldMk cId="4075653359" sldId="2147482107"/>
            <ac:picMk id="8" creationId="{7E11B5F0-4D43-08DF-58EF-EAC7B4FF7D99}"/>
          </ac:picMkLst>
        </pc:picChg>
        <pc:picChg chg="mod">
          <ac:chgData name="HADHRI Moncef" userId="895ef482-96ff-4dd4-9c74-0dc92131d96c" providerId="ADAL" clId="{D12E8F2D-18E1-4D59-B488-E6EF4FA6600E}" dt="2026-03-03T08:06:38.163" v="69" actId="14100"/>
          <ac:picMkLst>
            <pc:docMk/>
            <pc:sldMk cId="4075653359" sldId="2147482107"/>
            <ac:picMk id="9" creationId="{6A1AB9D8-5F18-0533-EB3A-31175B350EB6}"/>
          </ac:picMkLst>
        </pc:picChg>
      </pc:sldChg>
      <pc:sldChg chg="addSp delSp modSp mod modClrScheme chgLayout">
        <pc:chgData name="HADHRI Moncef" userId="895ef482-96ff-4dd4-9c74-0dc92131d96c" providerId="ADAL" clId="{D12E8F2D-18E1-4D59-B488-E6EF4FA6600E}" dt="2026-03-03T08:17:59.901" v="81" actId="14100"/>
        <pc:sldMkLst>
          <pc:docMk/>
          <pc:sldMk cId="2503031363" sldId="2147482388"/>
        </pc:sldMkLst>
        <pc:spChg chg="mod">
          <ac:chgData name="HADHRI Moncef" userId="895ef482-96ff-4dd4-9c74-0dc92131d96c" providerId="ADAL" clId="{D12E8F2D-18E1-4D59-B488-E6EF4FA6600E}" dt="2026-03-03T07:49:40.025" v="4" actId="26606"/>
          <ac:spMkLst>
            <pc:docMk/>
            <pc:sldMk cId="2503031363" sldId="2147482388"/>
            <ac:spMk id="2" creationId="{911A0354-6BAC-EFB8-2587-F6BAE3D541F2}"/>
          </ac:spMkLst>
        </pc:spChg>
        <pc:spChg chg="mod ord">
          <ac:chgData name="HADHRI Moncef" userId="895ef482-96ff-4dd4-9c74-0dc92131d96c" providerId="ADAL" clId="{D12E8F2D-18E1-4D59-B488-E6EF4FA6600E}" dt="2026-03-03T07:49:40.025" v="4" actId="26606"/>
          <ac:spMkLst>
            <pc:docMk/>
            <pc:sldMk cId="2503031363" sldId="2147482388"/>
            <ac:spMk id="4" creationId="{150E84F8-88A8-6AD2-DBB3-0052E70AB291}"/>
          </ac:spMkLst>
        </pc:spChg>
        <pc:spChg chg="mod">
          <ac:chgData name="HADHRI Moncef" userId="895ef482-96ff-4dd4-9c74-0dc92131d96c" providerId="ADAL" clId="{D12E8F2D-18E1-4D59-B488-E6EF4FA6600E}" dt="2026-03-03T07:49:40.025" v="4" actId="26606"/>
          <ac:spMkLst>
            <pc:docMk/>
            <pc:sldMk cId="2503031363" sldId="2147482388"/>
            <ac:spMk id="5" creationId="{9D91C896-E682-B8AC-0D74-543FEA7015F2}"/>
          </ac:spMkLst>
        </pc:spChg>
        <pc:spChg chg="add del mod">
          <ac:chgData name="HADHRI Moncef" userId="895ef482-96ff-4dd4-9c74-0dc92131d96c" providerId="ADAL" clId="{D12E8F2D-18E1-4D59-B488-E6EF4FA6600E}" dt="2026-03-03T07:49:40.025" v="4" actId="26606"/>
          <ac:spMkLst>
            <pc:docMk/>
            <pc:sldMk cId="2503031363" sldId="2147482388"/>
            <ac:spMk id="11" creationId="{9301C999-B2F8-6FFF-E09D-2B8E31CD158E}"/>
          </ac:spMkLst>
        </pc:spChg>
        <pc:picChg chg="mod">
          <ac:chgData name="HADHRI Moncef" userId="895ef482-96ff-4dd4-9c74-0dc92131d96c" providerId="ADAL" clId="{D12E8F2D-18E1-4D59-B488-E6EF4FA6600E}" dt="2026-03-03T08:17:59.901" v="81" actId="14100"/>
          <ac:picMkLst>
            <pc:docMk/>
            <pc:sldMk cId="2503031363" sldId="2147482388"/>
            <ac:picMk id="3" creationId="{3097267A-C206-DD9C-D31D-A39414A31FEF}"/>
          </ac:picMkLst>
        </pc:picChg>
        <pc:picChg chg="del">
          <ac:chgData name="HADHRI Moncef" userId="895ef482-96ff-4dd4-9c74-0dc92131d96c" providerId="ADAL" clId="{D12E8F2D-18E1-4D59-B488-E6EF4FA6600E}" dt="2026-03-03T07:49:01.585" v="2" actId="478"/>
          <ac:picMkLst>
            <pc:docMk/>
            <pc:sldMk cId="2503031363" sldId="2147482388"/>
            <ac:picMk id="3" creationId="{B64A7553-ADE4-86D7-60A8-F4DAF2383767}"/>
          </ac:picMkLst>
        </pc:picChg>
        <pc:picChg chg="del mod">
          <ac:chgData name="HADHRI Moncef" userId="895ef482-96ff-4dd4-9c74-0dc92131d96c" providerId="ADAL" clId="{D12E8F2D-18E1-4D59-B488-E6EF4FA6600E}" dt="2026-03-03T08:17:46.037" v="77" actId="478"/>
          <ac:picMkLst>
            <pc:docMk/>
            <pc:sldMk cId="2503031363" sldId="2147482388"/>
            <ac:picMk id="6" creationId="{B1AC540F-EB0F-D113-B1F8-EB52E3B4C90A}"/>
          </ac:picMkLst>
        </pc:picChg>
        <pc:picChg chg="del">
          <ac:chgData name="HADHRI Moncef" userId="895ef482-96ff-4dd4-9c74-0dc92131d96c" providerId="ADAL" clId="{D12E8F2D-18E1-4D59-B488-E6EF4FA6600E}" dt="2026-03-03T07:48:41.776" v="1" actId="478"/>
          <ac:picMkLst>
            <pc:docMk/>
            <pc:sldMk cId="2503031363" sldId="2147482388"/>
            <ac:picMk id="7" creationId="{BB2A5EAB-095B-867C-412A-0DF4D8871C82}"/>
          </ac:picMkLst>
        </pc:picChg>
      </pc:sldChg>
      <pc:sldChg chg="delSp modSp mod">
        <pc:chgData name="HADHRI Moncef" userId="895ef482-96ff-4dd4-9c74-0dc92131d96c" providerId="ADAL" clId="{D12E8F2D-18E1-4D59-B488-E6EF4FA6600E}" dt="2026-03-03T08:15:50.009" v="74" actId="1076"/>
        <pc:sldMkLst>
          <pc:docMk/>
          <pc:sldMk cId="736999299" sldId="2147482397"/>
        </pc:sldMkLst>
        <pc:picChg chg="del">
          <ac:chgData name="HADHRI Moncef" userId="895ef482-96ff-4dd4-9c74-0dc92131d96c" providerId="ADAL" clId="{D12E8F2D-18E1-4D59-B488-E6EF4FA6600E}" dt="2026-03-03T08:14:35.374" v="71" actId="478"/>
          <ac:picMkLst>
            <pc:docMk/>
            <pc:sldMk cId="736999299" sldId="2147482397"/>
            <ac:picMk id="3" creationId="{D8B32FE7-F1F6-281B-F8D3-177005B4D167}"/>
          </ac:picMkLst>
        </pc:picChg>
        <pc:picChg chg="mod">
          <ac:chgData name="HADHRI Moncef" userId="895ef482-96ff-4dd4-9c74-0dc92131d96c" providerId="ADAL" clId="{D12E8F2D-18E1-4D59-B488-E6EF4FA6600E}" dt="2026-03-03T08:15:50.009" v="74" actId="1076"/>
          <ac:picMkLst>
            <pc:docMk/>
            <pc:sldMk cId="736999299" sldId="2147482397"/>
            <ac:picMk id="5" creationId="{1DD53750-EED2-2826-405D-5E8836BCBFB0}"/>
          </ac:picMkLst>
        </pc:picChg>
      </pc:sldChg>
      <pc:sldChg chg="modSp mod">
        <pc:chgData name="HADHRI Moncef" userId="895ef482-96ff-4dd4-9c74-0dc92131d96c" providerId="ADAL" clId="{D12E8F2D-18E1-4D59-B488-E6EF4FA6600E}" dt="2026-03-03T08:16:33.622" v="76" actId="1076"/>
        <pc:sldMkLst>
          <pc:docMk/>
          <pc:sldMk cId="770960556" sldId="2147482406"/>
        </pc:sldMkLst>
        <pc:picChg chg="mod">
          <ac:chgData name="HADHRI Moncef" userId="895ef482-96ff-4dd4-9c74-0dc92131d96c" providerId="ADAL" clId="{D12E8F2D-18E1-4D59-B488-E6EF4FA6600E}" dt="2026-03-03T08:16:33.622" v="76" actId="1076"/>
          <ac:picMkLst>
            <pc:docMk/>
            <pc:sldMk cId="770960556" sldId="2147482406"/>
            <ac:picMk id="5" creationId="{8F193D30-B8C1-219A-117D-C0AE21D604E6}"/>
          </ac:picMkLst>
        </pc:picChg>
      </pc:sldChg>
      <pc:sldChg chg="add del">
        <pc:chgData name="HADHRI Moncef" userId="895ef482-96ff-4dd4-9c74-0dc92131d96c" providerId="ADAL" clId="{D12E8F2D-18E1-4D59-B488-E6EF4FA6600E}" dt="2026-03-03T07:54:53.937" v="17" actId="47"/>
        <pc:sldMkLst>
          <pc:docMk/>
          <pc:sldMk cId="72837848" sldId="2147482407"/>
        </pc:sldMkLst>
      </pc:sldChg>
      <pc:sldChg chg="add del">
        <pc:chgData name="HADHRI Moncef" userId="895ef482-96ff-4dd4-9c74-0dc92131d96c" providerId="ADAL" clId="{D12E8F2D-18E1-4D59-B488-E6EF4FA6600E}" dt="2026-03-03T08:06:44.737" v="70" actId="47"/>
        <pc:sldMkLst>
          <pc:docMk/>
          <pc:sldMk cId="2689688997" sldId="2147482407"/>
        </pc:sldMkLst>
      </pc:sldChg>
      <pc:sldChg chg="add del">
        <pc:chgData name="HADHRI Moncef" userId="895ef482-96ff-4dd4-9c74-0dc92131d96c" providerId="ADAL" clId="{D12E8F2D-18E1-4D59-B488-E6EF4FA6600E}" dt="2026-03-03T08:02:46.034" v="60" actId="47"/>
        <pc:sldMkLst>
          <pc:docMk/>
          <pc:sldMk cId="3763557230" sldId="21474824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4EF4-26AE-41A7-8458-9A4ADA0E05F6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DE42F-E5B7-4D35-9EDA-31840E06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3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7A49F-777E-BAB2-C55D-40F062D7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7EFE2-F5C0-354D-26DD-8F30F86FE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7DF7EB-4C77-AAB3-8A30-6B544C338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CA171-A970-32FC-93FD-56AB16F11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0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A7722-B6DA-1E0E-8244-590B977EE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0996B-04F2-7195-5C0C-B809647AC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76C83-FD0B-83D7-35F4-E8CFA45A4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26329-7838-0161-4AD4-237CFA30C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8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028B5-61B7-6040-614B-6E2717FB7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5D61F-EDF7-0CE0-3C8E-9A0E4A2D7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2892D-1619-FF09-6198-5C51B40C0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E6606-D8F3-C003-2AF6-B4CFF974D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3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C602-63BD-85AC-9215-2485ED955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536EA-2B07-FECB-2DEF-7222FB819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4F890-5356-256B-2BD6-7A0BD9C65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23FBC-335D-7F75-28CD-9974511B1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62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CD1B2-D410-84B4-A153-6F9DC8C82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D73816-2460-22D4-83A9-18EFD76DD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A549F-B0C5-3670-2C37-EE8C0D03C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17B6C-7E05-FB5F-96C7-CE12A3185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5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AC7E9-3B8E-9D02-A5D7-A1A3F443C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6638D-B802-C724-C0D5-3EB8138CB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BAC68-7113-3F77-BCED-0D5316206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13FEA-F10A-8275-1878-6D21DA68B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D8D19-33E2-BB67-B798-155853C76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D0902-FB9D-0FBB-DAF5-0F1E1EE52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8C3EB-C0D4-77A4-1D9D-D47ED42E9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1CCCF-43CC-9203-DFBD-772395C7E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4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4B04B-F0B2-A90A-CDE4-F6E6AF04A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CC6EC-DC23-38FF-7017-14466E66B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B3B4B-20E0-D24F-FBF8-42A944984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D1F23-307E-C999-9F7D-F5AFEDD5D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3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08B5-A4AE-3A90-8BE8-2FB7B97A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CB60B8-6395-DA1F-39A3-666B5DF40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913DD-B8D2-8BAC-A6DA-7A537F4EA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F49CD-1552-A46B-FC91-DA9DDED97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18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99ADF-7096-9CB0-C28C-D7C90E45B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EA244-F2A3-D59B-907B-4DCB1ADED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79B087-5AD0-3FDD-60C4-CA99F5E9B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ADE2C-C8A6-2045-BAB5-9BD98CD9A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5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5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46E59-68DC-1F31-EF82-90834266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A418C-CF5C-3E4A-0C37-5E3D76803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9ED41F-BCAF-40C0-6D63-BC4425840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b="0" dirty="0">
              <a:solidFill>
                <a:schemeClr val="accent3"/>
              </a:solidFill>
              <a:latin typeface="Aptos" panose="020B00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F3F26-F805-CF21-5154-570EC22C0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321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2D903-D97C-DE8D-3891-DB838E4C7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F36B8-1991-CC32-5477-B22003923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8CB3D-6A24-4817-7DBD-BA6728916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6CC53-2DD3-09C1-C3D1-1905D88C3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1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4008-8D5E-1007-9E2B-D2FCA3DDB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6D10B8-8ABD-E3B1-BF05-C18540433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DF2E4-90BB-404D-6D90-C9C19212F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365F-D742-9D9A-D777-7F7EEFFD9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2596A-7E0F-CBE7-5005-AD41117C8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A747E-D9EE-E6BB-CF7F-57895EAC7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4A246-825F-9079-5C9F-D2CA24686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lnSpc>
                <a:spcPct val="107000"/>
              </a:lnSpc>
              <a:spcAft>
                <a:spcPts val="800"/>
              </a:spcAft>
            </a:pPr>
            <a:endParaRPr lang="en-GB" sz="1800" b="1" u="sng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6221F-E33B-AF4F-0273-840AB991A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B961A-3E2A-CDFE-0EE5-F08CF3B27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4B873A-3DC4-D6A6-3034-52D0FC64D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ADA1E-BC05-A975-8D5B-E16EFBB80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lnSpc>
                <a:spcPct val="107000"/>
              </a:lnSpc>
              <a:spcAft>
                <a:spcPts val="800"/>
              </a:spcAft>
            </a:pPr>
            <a:endParaRPr lang="en-GB" sz="1800" b="1" u="sng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FFA67-6F00-4CD4-63EF-1FA73F790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7AFDF-32C3-2844-8DD4-ABEF1BEF6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D8F86-4D2E-173F-6EED-A0EBEE82A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A018E4-6B86-9D1E-B7E7-053A5A592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5A7B9-1336-414B-012A-8522A2180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7FAFC-60E7-D9B7-CE15-D0CEBC3E1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B8EB4-1C34-6442-A353-3ABC65815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FAD18-BB8C-E693-1259-0C0DE1AA0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CDD3F-654A-10D2-E033-CFF2D2738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C838A4D1-5773-1E45-8381-BAFD532C5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84" y="0"/>
            <a:ext cx="11977816" cy="6877189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A1660860-AAD8-7B49-9E3A-F39C51B90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239"/>
            <a:ext cx="6215743" cy="68854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8435" y="1122363"/>
            <a:ext cx="4637822" cy="2387600"/>
          </a:xfr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8435" y="3602038"/>
            <a:ext cx="4637822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036" y="6356350"/>
            <a:ext cx="4722221" cy="365125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noProof="0" dirty="0"/>
              <a:t>Notes and references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914A53-251C-694B-84E8-172BEC48FBED}"/>
              </a:ext>
            </a:extLst>
          </p:cNvPr>
          <p:cNvSpPr/>
          <p:nvPr userDrawn="1"/>
        </p:nvSpPr>
        <p:spPr>
          <a:xfrm>
            <a:off x="0" y="-1"/>
            <a:ext cx="301451" cy="68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0373DDD-E414-6949-9CF6-B348FA2B1817}"/>
              </a:ext>
            </a:extLst>
          </p:cNvPr>
          <p:cNvGrpSpPr/>
          <p:nvPr userDrawn="1"/>
        </p:nvGrpSpPr>
        <p:grpSpPr>
          <a:xfrm>
            <a:off x="29817" y="2958007"/>
            <a:ext cx="2017602" cy="1210560"/>
            <a:chOff x="-16257" y="3428518"/>
            <a:chExt cx="2484783" cy="149086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762E0C2-1A64-4E49-864F-244F61139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257" y="3428518"/>
              <a:ext cx="2484783" cy="149086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00438FC-73AD-A449-A656-1AA6A085ED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248" y="3923419"/>
              <a:ext cx="991121" cy="48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7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8B762-7389-4B7C-8A9C-04585DFA4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4BA6C3F1-5C13-4DAE-A84F-63C5EC90504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95775" y="1412875"/>
            <a:ext cx="7272338" cy="4356100"/>
          </a:xfrm>
        </p:spPr>
        <p:txBody>
          <a:bodyPr/>
          <a:lstStyle/>
          <a:p>
            <a:r>
              <a:rPr lang="en-GB" noProof="0"/>
              <a:t>Graph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A7CD079-CE59-4CF1-84ED-C8CD0FD88A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1412875"/>
            <a:ext cx="3492500" cy="4356100"/>
          </a:xfrm>
        </p:spPr>
        <p:txBody>
          <a:bodyPr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60B0CD-1527-9849-87BD-CF0E514F6A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7A7F6-EEE8-7345-B9B8-8346677BC5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48DE98E7-04A4-8747-9779-56B93CCC6F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17500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7CAE7CB6-155B-1648-97C1-792BFBBC7704}"/>
              </a:ext>
            </a:extLst>
          </p:cNvPr>
          <p:cNvSpPr/>
          <p:nvPr userDrawn="1"/>
        </p:nvSpPr>
        <p:spPr>
          <a:xfrm>
            <a:off x="10345937" y="0"/>
            <a:ext cx="1687037" cy="1321904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noProof="0"/>
              <a:t>GUIDANCE SLIDE.</a:t>
            </a:r>
          </a:p>
          <a:p>
            <a:pPr algn="ctr"/>
            <a:r>
              <a:rPr lang="en-GB" noProof="0"/>
              <a:t>DO NOT USE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610139"/>
            <a:ext cx="10944225" cy="4158836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D769E04-3AB8-664B-87A6-ADC8EF122B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118911"/>
            <a:ext cx="9791700" cy="363537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241200" indent="0">
              <a:buNone/>
              <a:defRPr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F9631EEF-1295-B645-9221-F6A8EE95FD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DB852B4-0E09-D741-B90C-6D8A15D21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52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509" y="6549592"/>
            <a:ext cx="2743200" cy="29801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4502" y="6213444"/>
            <a:ext cx="640462" cy="287626"/>
          </a:xfrm>
        </p:spPr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87719C5-9D3E-7E46-AA2C-F82831733A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28059" y="6026050"/>
            <a:ext cx="1470379" cy="514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B3CA1A72-8A0E-9342-9E96-FCDF95D4F8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47880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2" y="441066"/>
            <a:ext cx="10212593" cy="9789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3742" y="1538302"/>
            <a:ext cx="11139892" cy="451959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5113" indent="-265113">
              <a:buFont typeface="Arial" panose="020B0604020202020204" pitchFamily="34" charset="0"/>
              <a:buChar char="•"/>
              <a:defRPr/>
            </a:lvl2pPr>
            <a:lvl3pPr marL="538163" indent="-273050">
              <a:buFont typeface="Calibri" panose="020F0502020204030204" pitchFamily="34" charset="0"/>
              <a:buChar char="–"/>
              <a:defRPr/>
            </a:lvl3pPr>
            <a:lvl4pPr marL="809625" indent="-271463">
              <a:buFont typeface="Calibri" panose="020F0502020204030204" pitchFamily="34" charset="0"/>
              <a:buChar char="◦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gray">
          <a:xfrm>
            <a:off x="8969196" y="6436562"/>
            <a:ext cx="27444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000" dirty="0"/>
              <a:t>Page </a:t>
            </a:r>
            <a:fld id="{6984F883-9912-4EFB-8404-2A825476CACA}" type="slidenum">
              <a:rPr lang="fr-BE" sz="1000" smtClean="0"/>
              <a:pPr/>
              <a:t>‹#›</a:t>
            </a:fld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2178826733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509" y="6549592"/>
            <a:ext cx="2743200" cy="29801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7A716-9932-4A2A-A948-A470E712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/>
              <a:t>Notes and references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2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D8F49216-84E6-6048-80DE-18278BA52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8356921" cy="68689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8435" y="1122363"/>
            <a:ext cx="6716353" cy="2387600"/>
          </a:xfr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8435" y="3602038"/>
            <a:ext cx="6716353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5449" y="6356350"/>
            <a:ext cx="6799339" cy="365125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noProof="0"/>
              <a:t>Notes and references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9DD1C05-965A-47AC-8A79-DFF4CC069D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6922" y="0"/>
            <a:ext cx="3835078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 Click to add a background image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BBCAF0-204B-0E4A-8A87-AC98A77A91EC}"/>
              </a:ext>
            </a:extLst>
          </p:cNvPr>
          <p:cNvSpPr/>
          <p:nvPr userDrawn="1"/>
        </p:nvSpPr>
        <p:spPr>
          <a:xfrm>
            <a:off x="0" y="-1"/>
            <a:ext cx="301451" cy="68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CAC0EAE-33CB-9A47-B219-434C036C46A8}"/>
              </a:ext>
            </a:extLst>
          </p:cNvPr>
          <p:cNvGrpSpPr/>
          <p:nvPr userDrawn="1"/>
        </p:nvGrpSpPr>
        <p:grpSpPr>
          <a:xfrm>
            <a:off x="29817" y="2958007"/>
            <a:ext cx="2017602" cy="1210560"/>
            <a:chOff x="-16257" y="3428518"/>
            <a:chExt cx="2484783" cy="149086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C279503-E93F-F646-BB40-36511BD1C8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257" y="3428518"/>
              <a:ext cx="2484783" cy="1490868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194F7B5-F8DB-904F-BE2D-D91CAAB9C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248" y="3923419"/>
              <a:ext cx="991121" cy="48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32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A8895F0-C26C-5A4A-8391-8C819B8D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7DC961-B734-AB40-850C-58E18F603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9799B9CE-F14A-404A-8002-98489942A7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70331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255E6837-6AC0-A844-B106-CD916858E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31" y="0"/>
            <a:ext cx="12082670" cy="68570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498C52-E4EB-C147-9DA9-651CC1393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5ABBB82-DF05-7E46-8A17-1F37F8ADF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82605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00213"/>
            <a:ext cx="10937833" cy="4069998"/>
          </a:xfrm>
        </p:spPr>
        <p:txBody>
          <a:bodyPr wrap="square" l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496" y="1087789"/>
            <a:ext cx="10944225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 dirty="0"/>
              <a:t>Edit Master text styles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7C3172-C819-004E-94BB-8ED855E724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5298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hotograp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5787CE3-B537-493F-8DAE-59060428B0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10944224" cy="3627787"/>
          </a:xfrm>
        </p:spPr>
        <p:txBody>
          <a:bodyPr lIns="0"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 dirty="0"/>
              <a:t>Edit Master text styles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E4A756E-4784-4143-998C-B0BDF6C4A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35207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3" cy="681182"/>
          </a:xfrm>
        </p:spPr>
        <p:txBody>
          <a:bodyPr lIns="0"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00213"/>
            <a:ext cx="5298929" cy="4069998"/>
          </a:xfrm>
        </p:spPr>
        <p:txBody>
          <a:bodyPr wrap="square" lIns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90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9185" y="1700213"/>
            <a:ext cx="5298927" cy="3699787"/>
          </a:xfrm>
        </p:spPr>
        <p:txBody>
          <a:bodyPr lIns="0"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4798F917-508B-5D43-89A1-9B7F583BEC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14571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349250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66BB2C0-F580-417E-950C-0F5A80003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5775" y="1700213"/>
            <a:ext cx="360045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8BEB849-1749-4F87-AB60-53D1C5B251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5613" y="1700213"/>
            <a:ext cx="349250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BC40AB-518E-47C1-85C3-F375EDA748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813175"/>
            <a:ext cx="3492500" cy="1955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78D9560-0BAB-4859-9465-5F0D743AD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5775" y="3813175"/>
            <a:ext cx="3600450" cy="19462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5FF578-7C32-4C7B-9314-767499AE03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5613" y="3813175"/>
            <a:ext cx="3492500" cy="1955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DB2E960A-7410-1940-8BA7-41910D78C3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48990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5D8BB-F7A6-4BD4-B6BE-A35B2413A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ADBD2-5DC3-4DB0-BF5A-C2A476189F8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888" y="1700213"/>
            <a:ext cx="5292726" cy="4068762"/>
          </a:xfr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43E058-30A9-46DA-9342-76BFB66E51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8" y="1700213"/>
            <a:ext cx="5292724" cy="4068762"/>
          </a:xfr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544BEB3-F954-4F4B-BD18-ACB5F337E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6A97DE2-837F-9C49-A7BB-615995C7FA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23B7A73-016B-CC43-8EFE-EA03B74004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A0D54E0-F289-FD45-8ED4-A156C61CB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88104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BF30C5-5E32-4496-BFE9-558EF8D7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944225" cy="684357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DCD8C3-7BF7-43B5-B94A-F094507E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414606"/>
            <a:ext cx="10944225" cy="435436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D6721-80CE-44ED-A354-8974317C4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792" y="6549592"/>
            <a:ext cx="2743200" cy="298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CE00A-5D1F-440F-8771-1693A3D8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538" y="6581949"/>
            <a:ext cx="640462" cy="2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690443-161D-BF4C-8C8B-2C071A183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AD6DAC4-0012-F449-B330-EFECDEC3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083" y="6141873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sz="1200" noProof="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1653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74" r:id="rId4"/>
    <p:sldLayoutId id="2147483664" r:id="rId5"/>
    <p:sldLayoutId id="2147483665" r:id="rId6"/>
    <p:sldLayoutId id="2147483666" r:id="rId7"/>
    <p:sldLayoutId id="2147483671" r:id="rId8"/>
    <p:sldLayoutId id="2147483652" r:id="rId9"/>
    <p:sldLayoutId id="2147483654" r:id="rId10"/>
    <p:sldLayoutId id="2147483675" r:id="rId11"/>
    <p:sldLayoutId id="2147483676" r:id="rId12"/>
    <p:sldLayoutId id="2147483679" r:id="rId13"/>
    <p:sldLayoutId id="214748368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9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Police système Courant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1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2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10" orient="horz" pos="1071" userDrawn="1">
          <p15:clr>
            <a:srgbClr val="F26B43"/>
          </p15:clr>
        </p15:guide>
        <p15:guide id="11" orient="horz" pos="3634" userDrawn="1">
          <p15:clr>
            <a:srgbClr val="F26B43"/>
          </p15:clr>
        </p15:guide>
        <p15:guide id="12" orient="horz" pos="3748" userDrawn="1">
          <p15:clr>
            <a:srgbClr val="F26B43"/>
          </p15:clr>
        </p15:guide>
        <p15:guide id="13" pos="393" userDrawn="1">
          <p15:clr>
            <a:srgbClr val="F26B43"/>
          </p15:clr>
        </p15:guide>
        <p15:guide id="14" pos="2593" userDrawn="1">
          <p15:clr>
            <a:srgbClr val="F26B43"/>
          </p15:clr>
        </p15:guide>
        <p15:guide id="15" pos="2706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355" y="1122363"/>
            <a:ext cx="5009902" cy="1655762"/>
          </a:xfrm>
        </p:spPr>
        <p:txBody>
          <a:bodyPr/>
          <a:lstStyle/>
          <a:p>
            <a:r>
              <a:rPr lang="en-US" sz="3600" b="1" dirty="0"/>
              <a:t>AB27 Kimya Endüstrisi: Son Gelişmeler</a:t>
            </a:r>
            <a:br>
              <a:rPr lang="tr-TR" sz="3600" b="1" dirty="0"/>
            </a:br>
            <a:r>
              <a:rPr lang="tr-TR" sz="3600" b="1" dirty="0"/>
              <a:t>(Q4 2025)</a:t>
            </a:r>
            <a:endParaRPr lang="en-GB" sz="36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66FB7B9E-1E0F-534F-9A68-2F855FF12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 Moncef Hadhri</a:t>
            </a:r>
            <a:endParaRPr lang="en-US" dirty="0"/>
          </a:p>
          <a:p>
            <a:r>
              <a:rPr lang="en-GB" dirty="0"/>
              <a:t>Chief Economist</a:t>
            </a:r>
          </a:p>
          <a:p>
            <a:r>
              <a:rPr lang="en-GB" dirty="0"/>
              <a:t>mha@cefic.be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036" y="6356350"/>
            <a:ext cx="8070884" cy="365125"/>
          </a:xfrm>
        </p:spPr>
        <p:txBody>
          <a:bodyPr/>
          <a:lstStyle/>
          <a:p>
            <a:r>
              <a:rPr lang="en-GB" dirty="0"/>
              <a:t>The European Chemical Industry Council, AISBL – Rue </a:t>
            </a:r>
            <a:r>
              <a:rPr lang="en-GB" dirty="0" err="1"/>
              <a:t>Belliard</a:t>
            </a:r>
            <a:r>
              <a:rPr lang="en-GB" dirty="0"/>
              <a:t>, 40 - 1040 Brussels – Belgium</a:t>
            </a:r>
          </a:p>
          <a:p>
            <a:r>
              <a:rPr lang="en-GB" dirty="0"/>
              <a:t>Transparency Register n°64879142323-90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5EA33-173A-784C-954E-F7035124C57F}"/>
              </a:ext>
            </a:extLst>
          </p:cNvPr>
          <p:cNvSpPr/>
          <p:nvPr/>
        </p:nvSpPr>
        <p:spPr>
          <a:xfrm>
            <a:off x="-86810" y="-17781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To replace the background image: </a:t>
            </a:r>
          </a:p>
          <a:p>
            <a:r>
              <a:rPr lang="en-GB">
                <a:solidFill>
                  <a:srgbClr val="FF0000"/>
                </a:solidFill>
              </a:rPr>
              <a:t>1/Go to Slide Master (Menu “View”)</a:t>
            </a:r>
          </a:p>
          <a:p>
            <a:r>
              <a:rPr lang="en-GB">
                <a:solidFill>
                  <a:srgbClr val="FF0000"/>
                </a:solidFill>
              </a:rPr>
              <a:t>2/Right-click on the image</a:t>
            </a:r>
          </a:p>
          <a:p>
            <a:r>
              <a:rPr lang="en-GB">
                <a:solidFill>
                  <a:srgbClr val="FF0000"/>
                </a:solidFill>
              </a:rPr>
              <a:t>3/Select “Replace image…”</a:t>
            </a:r>
          </a:p>
          <a:p>
            <a:r>
              <a:rPr lang="en-GB">
                <a:solidFill>
                  <a:srgbClr val="FF0000"/>
                </a:solidFill>
              </a:rPr>
              <a:t>4/Close the Slide Master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274FC4C-1DAE-C648-A67D-D2F9E9750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046" y="6297230"/>
            <a:ext cx="249101" cy="287424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7C88BB-1B19-764B-B218-BFFAE49551BB}"/>
              </a:ext>
            </a:extLst>
          </p:cNvPr>
          <p:cNvCxnSpPr/>
          <p:nvPr/>
        </p:nvCxnSpPr>
        <p:spPr>
          <a:xfrm>
            <a:off x="5616000" y="6232430"/>
            <a:ext cx="0" cy="424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B8586-F1C1-9663-E452-9EB49F35D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493D66-0D4E-2D7C-6FF2-215805F9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62" y="416553"/>
            <a:ext cx="11698675" cy="620587"/>
          </a:xfrm>
        </p:spPr>
        <p:txBody>
          <a:bodyPr>
            <a:noAutofit/>
          </a:bodyPr>
          <a:lstStyle/>
          <a:p>
            <a:r>
              <a:rPr lang="en-GB" sz="2900" dirty="0"/>
              <a:t>2025'te AB27 </a:t>
            </a:r>
            <a:r>
              <a:rPr lang="en-GB" sz="2900" dirty="0" err="1"/>
              <a:t>kimyasal</a:t>
            </a:r>
            <a:r>
              <a:rPr lang="en-GB" sz="2900" dirty="0"/>
              <a:t> </a:t>
            </a:r>
            <a:r>
              <a:rPr lang="en-GB" sz="2900" dirty="0" err="1"/>
              <a:t>üretimi</a:t>
            </a:r>
            <a:r>
              <a:rPr lang="en-GB" sz="2900" dirty="0"/>
              <a:t> </a:t>
            </a:r>
            <a:r>
              <a:rPr lang="en-GB" sz="2900" dirty="0" err="1"/>
              <a:t>tüm</a:t>
            </a:r>
            <a:r>
              <a:rPr lang="en-GB" sz="2900" dirty="0"/>
              <a:t> </a:t>
            </a:r>
            <a:r>
              <a:rPr lang="en-GB" sz="2900" dirty="0" err="1"/>
              <a:t>segmentlerde</a:t>
            </a:r>
            <a:r>
              <a:rPr lang="en-GB" sz="2900" dirty="0"/>
              <a:t> 2024 </a:t>
            </a:r>
            <a:r>
              <a:rPr lang="en-GB" sz="2900" dirty="0" err="1"/>
              <a:t>seviyelerinin</a:t>
            </a:r>
            <a:r>
              <a:rPr lang="en-GB" sz="2900" dirty="0"/>
              <a:t> </a:t>
            </a:r>
            <a:r>
              <a:rPr lang="en-GB" sz="2900" dirty="0" err="1"/>
              <a:t>altına</a:t>
            </a:r>
            <a:r>
              <a:rPr lang="en-GB" sz="2900" dirty="0"/>
              <a:t> </a:t>
            </a:r>
            <a:r>
              <a:rPr lang="en-GB" sz="2900" dirty="0" err="1"/>
              <a:t>düşmüştür</a:t>
            </a:r>
            <a:r>
              <a:rPr lang="en-GB" sz="2900" dirty="0"/>
              <a:t>.</a:t>
            </a:r>
            <a:endParaRPr lang="en-GB" sz="29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81143-1B2A-9EDF-4371-4F12D1E04F4B}"/>
              </a:ext>
            </a:extLst>
          </p:cNvPr>
          <p:cNvSpPr/>
          <p:nvPr/>
        </p:nvSpPr>
        <p:spPr>
          <a:xfrm>
            <a:off x="2487535" y="5225682"/>
            <a:ext cx="7340927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 algn="ctr"/>
            <a:r>
              <a:rPr lang="en-GB" sz="2000" b="1" dirty="0">
                <a:solidFill>
                  <a:schemeClr val="accent2"/>
                </a:solidFill>
              </a:rPr>
              <a:t>Petrokimya </a:t>
            </a:r>
            <a:r>
              <a:rPr lang="en-GB" sz="2000" b="1" dirty="0" err="1">
                <a:solidFill>
                  <a:schemeClr val="accent2"/>
                </a:solidFill>
              </a:rPr>
              <a:t>sektörü</a:t>
            </a:r>
            <a:r>
              <a:rPr lang="en-GB" sz="2000" b="1" dirty="0">
                <a:solidFill>
                  <a:schemeClr val="accent2"/>
                </a:solidFill>
              </a:rPr>
              <a:t>, %10,8'lik </a:t>
            </a:r>
            <a:r>
              <a:rPr lang="en-GB" sz="2000" b="1" dirty="0" err="1">
                <a:solidFill>
                  <a:schemeClr val="accent2"/>
                </a:solidFill>
              </a:rPr>
              <a:t>düşüşle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</a:rPr>
              <a:t>önemli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</a:rPr>
              <a:t>ölçüde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</a:rPr>
              <a:t>etkilenmiştir</a:t>
            </a:r>
            <a:r>
              <a:rPr lang="tr-TR" sz="2000" b="1" dirty="0">
                <a:solidFill>
                  <a:schemeClr val="accent2"/>
                </a:solidFill>
              </a:rPr>
              <a:t>.</a:t>
            </a:r>
            <a:endParaRPr lang="en-GB" sz="20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53750-EED2-2826-405D-5E8836BC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56" y="1373310"/>
            <a:ext cx="11541211" cy="3424035"/>
          </a:xfrm>
          <a:prstGeom prst="rect">
            <a:avLst/>
          </a:prstGeom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FA11666-98C4-6B22-64D7-B74064078660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699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9F779-1B27-B01E-80F5-EEB8E93BD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AC206D3-5449-E338-BF2A-071B4CDF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5" y="345416"/>
            <a:ext cx="11698675" cy="620587"/>
          </a:xfrm>
        </p:spPr>
        <p:txBody>
          <a:bodyPr>
            <a:noAutofit/>
          </a:bodyPr>
          <a:lstStyle/>
          <a:p>
            <a:r>
              <a:rPr lang="en-GB" sz="2900" dirty="0"/>
              <a:t>2025'te AB27 </a:t>
            </a:r>
            <a:r>
              <a:rPr lang="en-GB" sz="2900" dirty="0" err="1"/>
              <a:t>kimyasal</a:t>
            </a:r>
            <a:r>
              <a:rPr lang="en-GB" sz="2900" dirty="0"/>
              <a:t> </a:t>
            </a:r>
            <a:r>
              <a:rPr lang="en-GB" sz="2900" dirty="0" err="1"/>
              <a:t>üretimi</a:t>
            </a:r>
            <a:r>
              <a:rPr lang="en-GB" sz="2900" dirty="0"/>
              <a:t> 2024 </a:t>
            </a:r>
            <a:r>
              <a:rPr lang="en-GB" sz="2900" dirty="0" err="1"/>
              <a:t>seviyelerinin</a:t>
            </a:r>
            <a:r>
              <a:rPr lang="en-GB" sz="2900" dirty="0"/>
              <a:t> %2,4 </a:t>
            </a:r>
            <a:r>
              <a:rPr lang="en-GB" sz="2900" dirty="0" err="1"/>
              <a:t>altında</a:t>
            </a:r>
            <a:r>
              <a:rPr lang="en-GB" sz="2900" dirty="0"/>
              <a:t> </a:t>
            </a:r>
            <a:r>
              <a:rPr lang="en-GB" sz="2900" dirty="0" err="1"/>
              <a:t>gerçekleşmiştir</a:t>
            </a:r>
            <a:r>
              <a:rPr lang="en-GB" sz="2900" dirty="0"/>
              <a:t>.</a:t>
            </a:r>
            <a:endParaRPr lang="en-GB" sz="29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DDFCB-C0B8-CC93-3AD6-B32B704C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063" y="966003"/>
            <a:ext cx="6267375" cy="5242001"/>
          </a:xfrm>
          <a:prstGeom prst="rect">
            <a:avLst/>
          </a:prstGeom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155C9DC-FDCD-9765-20B3-A54F9B955C3D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27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EB3DC-74ED-96F6-381C-EA48ACDE0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2353-1654-CE8E-8A3C-ED5DD858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28" y="267657"/>
            <a:ext cx="11647972" cy="710462"/>
          </a:xfrm>
        </p:spPr>
        <p:txBody>
          <a:bodyPr>
            <a:noAutofit/>
          </a:bodyPr>
          <a:lstStyle/>
          <a:p>
            <a:br>
              <a:rPr lang="tr-TR" dirty="0"/>
            </a:br>
            <a:r>
              <a:rPr lang="en-GB" sz="2800" dirty="0"/>
              <a:t>Ocak-Ekim 2025'te AB27 </a:t>
            </a:r>
            <a:r>
              <a:rPr lang="en-GB" sz="2800" dirty="0" err="1"/>
              <a:t>kimyasal</a:t>
            </a:r>
            <a:r>
              <a:rPr lang="en-GB" sz="2800" dirty="0"/>
              <a:t> </a:t>
            </a:r>
            <a:r>
              <a:rPr lang="en-GB" sz="2800" dirty="0" err="1"/>
              <a:t>ihracat</a:t>
            </a:r>
            <a:r>
              <a:rPr lang="en-GB" sz="2800" dirty="0"/>
              <a:t> </a:t>
            </a:r>
            <a:r>
              <a:rPr lang="en-GB" sz="2800" dirty="0" err="1"/>
              <a:t>değeri</a:t>
            </a:r>
            <a:r>
              <a:rPr lang="en-GB" sz="2800" dirty="0"/>
              <a:t> 2024 </a:t>
            </a:r>
            <a:r>
              <a:rPr lang="en-GB" sz="2800" dirty="0" err="1"/>
              <a:t>seviyelerinin</a:t>
            </a:r>
            <a:r>
              <a:rPr lang="en-GB" sz="2800" dirty="0"/>
              <a:t> %3,8 </a:t>
            </a:r>
            <a:r>
              <a:rPr lang="en-GB" sz="2800" dirty="0" err="1"/>
              <a:t>altında</a:t>
            </a:r>
            <a:r>
              <a:rPr lang="en-GB" sz="2800" dirty="0"/>
              <a:t> </a:t>
            </a:r>
            <a:r>
              <a:rPr lang="en-GB" sz="2800" dirty="0" err="1"/>
              <a:t>kaydedilmiştir</a:t>
            </a:r>
            <a:r>
              <a:rPr lang="en-GB" sz="2800" dirty="0"/>
              <a:t>.</a:t>
            </a:r>
            <a:endParaRPr lang="en-GB" sz="28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7C193-EA85-626C-5E81-7F85CCD3C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2" y="1553488"/>
            <a:ext cx="11508336" cy="3916148"/>
          </a:xfrm>
          <a:prstGeom prst="rect">
            <a:avLst/>
          </a:prstGeom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56FBD92-5446-ED9A-D432-18DCF37FB6C3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569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46E71-DEC6-7A90-4D6D-E00C91B26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AEE2-EC0F-E99A-EC48-58A37C03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429800"/>
            <a:ext cx="11774972" cy="590774"/>
          </a:xfrm>
        </p:spPr>
        <p:txBody>
          <a:bodyPr>
            <a:noAutofit/>
          </a:bodyPr>
          <a:lstStyle/>
          <a:p>
            <a:r>
              <a:rPr lang="en-GB" dirty="0"/>
              <a:t>Ocak-Ekim 2025'te AB27 </a:t>
            </a:r>
            <a:r>
              <a:rPr lang="en-GB" dirty="0" err="1"/>
              <a:t>kimyasal</a:t>
            </a:r>
            <a:r>
              <a:rPr lang="en-GB" dirty="0"/>
              <a:t> </a:t>
            </a:r>
            <a:r>
              <a:rPr lang="en-GB" dirty="0" err="1"/>
              <a:t>ithalat</a:t>
            </a:r>
            <a:r>
              <a:rPr lang="en-GB" dirty="0"/>
              <a:t> </a:t>
            </a:r>
            <a:r>
              <a:rPr lang="en-GB" dirty="0" err="1"/>
              <a:t>değeri</a:t>
            </a:r>
            <a:r>
              <a:rPr lang="en-GB" dirty="0"/>
              <a:t> 2024 </a:t>
            </a:r>
            <a:r>
              <a:rPr lang="en-GB" dirty="0" err="1"/>
              <a:t>seviyelerinin</a:t>
            </a:r>
            <a:r>
              <a:rPr lang="en-GB" dirty="0"/>
              <a:t> </a:t>
            </a:r>
            <a:r>
              <a:rPr lang="en-GB" dirty="0" err="1"/>
              <a:t>hafif</a:t>
            </a:r>
            <a:r>
              <a:rPr lang="en-GB" dirty="0"/>
              <a:t> </a:t>
            </a:r>
            <a:r>
              <a:rPr lang="en-GB" dirty="0" err="1"/>
              <a:t>üzerinde</a:t>
            </a:r>
            <a:r>
              <a:rPr lang="en-GB" dirty="0"/>
              <a:t> </a:t>
            </a:r>
            <a:r>
              <a:rPr lang="en-GB" dirty="0" err="1"/>
              <a:t>seyretmiştir</a:t>
            </a:r>
            <a:r>
              <a:rPr lang="en-GB" dirty="0"/>
              <a:t>.</a:t>
            </a:r>
            <a:endParaRPr lang="en-GB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D68EF-5C91-4EAB-85E9-882A79D8D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57" y="1538987"/>
            <a:ext cx="11172685" cy="3780026"/>
          </a:xfrm>
          <a:prstGeom prst="rect">
            <a:avLst/>
          </a:prstGeom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551EF9C-7ECE-E79B-12F5-1FFB1257C650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36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D1506-CBCA-FB51-4FCA-BE5020D7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0034-1581-4375-D1BC-3FC6732F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342675"/>
            <a:ext cx="11876572" cy="590774"/>
          </a:xfrm>
        </p:spPr>
        <p:txBody>
          <a:bodyPr>
            <a:noAutofit/>
          </a:bodyPr>
          <a:lstStyle/>
          <a:p>
            <a:r>
              <a:rPr lang="en-GB" sz="2800" dirty="0"/>
              <a:t>Ocak-Ekim 2025'te AB27 </a:t>
            </a:r>
            <a:r>
              <a:rPr lang="en-GB" sz="2800" dirty="0" err="1"/>
              <a:t>ticaret</a:t>
            </a:r>
            <a:r>
              <a:rPr lang="en-GB" sz="2800" dirty="0"/>
              <a:t> </a:t>
            </a:r>
            <a:r>
              <a:rPr lang="en-GB" sz="2800" dirty="0" err="1"/>
              <a:t>fazlası</a:t>
            </a:r>
            <a:r>
              <a:rPr lang="en-GB" sz="2800" dirty="0"/>
              <a:t>, 2024 </a:t>
            </a:r>
            <a:r>
              <a:rPr lang="en-GB" sz="2800" dirty="0" err="1"/>
              <a:t>seviyelerinin</a:t>
            </a:r>
            <a:r>
              <a:rPr lang="en-GB" sz="2800" dirty="0"/>
              <a:t> 7,3 </a:t>
            </a:r>
            <a:r>
              <a:rPr lang="en-GB" sz="2800" dirty="0" err="1"/>
              <a:t>milyar</a:t>
            </a:r>
            <a:r>
              <a:rPr lang="en-GB" sz="2800" dirty="0"/>
              <a:t> </a:t>
            </a:r>
            <a:r>
              <a:rPr lang="en-GB" sz="2800" dirty="0" err="1"/>
              <a:t>avro</a:t>
            </a:r>
            <a:r>
              <a:rPr lang="en-GB" sz="2800" dirty="0"/>
              <a:t> </a:t>
            </a:r>
            <a:r>
              <a:rPr lang="en-GB" sz="2800" dirty="0" err="1"/>
              <a:t>altında</a:t>
            </a:r>
            <a:r>
              <a:rPr lang="en-GB" sz="2800" dirty="0"/>
              <a:t> </a:t>
            </a:r>
            <a:r>
              <a:rPr lang="en-GB" sz="2800" dirty="0" err="1"/>
              <a:t>kaydedilmiştir</a:t>
            </a:r>
            <a:r>
              <a:rPr lang="en-GB" sz="2800" dirty="0"/>
              <a:t>.</a:t>
            </a:r>
            <a:endParaRPr lang="en-GB" sz="27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C47888-CAB8-54FD-BF5C-02541C317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42" y="1605192"/>
            <a:ext cx="11535116" cy="36476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95D993-DA2D-2A1B-3A58-2BF8901BF73F}"/>
              </a:ext>
            </a:extLst>
          </p:cNvPr>
          <p:cNvSpPr/>
          <p:nvPr/>
        </p:nvSpPr>
        <p:spPr>
          <a:xfrm>
            <a:off x="795067" y="1287943"/>
            <a:ext cx="5560247" cy="4001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/>
            <a:r>
              <a:rPr lang="en-GB" sz="2000" b="1" dirty="0" err="1">
                <a:solidFill>
                  <a:schemeClr val="accent2"/>
                </a:solidFill>
              </a:rPr>
              <a:t>Petrokimyasallar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</a:rPr>
              <a:t>özellikle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</a:rPr>
              <a:t>etkilenmiştir</a:t>
            </a:r>
            <a:r>
              <a:rPr lang="tr-TR" sz="2000" b="1" dirty="0">
                <a:solidFill>
                  <a:schemeClr val="accent2"/>
                </a:solidFill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7BEB23-BA10-5969-21B3-4FF7CB6DBF82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53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E335A-64A7-5762-ADB7-9E06EB9BA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9BC7-1E23-1FBA-23A2-D25EF6FA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327920"/>
            <a:ext cx="11876572" cy="590774"/>
          </a:xfrm>
        </p:spPr>
        <p:txBody>
          <a:bodyPr>
            <a:noAutofit/>
          </a:bodyPr>
          <a:lstStyle/>
          <a:p>
            <a:br>
              <a:rPr lang="tr-TR" sz="2700" dirty="0"/>
            </a:br>
            <a:r>
              <a:rPr lang="en-GB" sz="2800" dirty="0"/>
              <a:t>Ocak-Ekim 2025'te AB27-ABD </a:t>
            </a:r>
            <a:r>
              <a:rPr lang="en-GB" sz="2800" dirty="0" err="1"/>
              <a:t>ticaret</a:t>
            </a:r>
            <a:r>
              <a:rPr lang="en-GB" sz="2800" dirty="0"/>
              <a:t> </a:t>
            </a:r>
            <a:r>
              <a:rPr lang="en-GB" sz="2800" dirty="0" err="1"/>
              <a:t>fazlası</a:t>
            </a:r>
            <a:r>
              <a:rPr lang="en-GB" sz="2800" dirty="0"/>
              <a:t> 2024'e </a:t>
            </a:r>
            <a:r>
              <a:rPr lang="en-GB" sz="2800" dirty="0" err="1"/>
              <a:t>kıyasla</a:t>
            </a:r>
            <a:r>
              <a:rPr lang="en-GB" sz="2800" dirty="0"/>
              <a:t> 0,4 </a:t>
            </a:r>
            <a:r>
              <a:rPr lang="en-GB" sz="2800" dirty="0" err="1"/>
              <a:t>milyar</a:t>
            </a:r>
            <a:r>
              <a:rPr lang="en-GB" sz="2800" dirty="0"/>
              <a:t> </a:t>
            </a:r>
            <a:r>
              <a:rPr lang="en-GB" sz="2800" dirty="0" err="1"/>
              <a:t>avro</a:t>
            </a:r>
            <a:r>
              <a:rPr lang="en-GB" sz="2800" dirty="0"/>
              <a:t> </a:t>
            </a:r>
            <a:r>
              <a:rPr lang="en-GB" sz="2800" dirty="0" err="1"/>
              <a:t>azal</a:t>
            </a:r>
            <a:r>
              <a:rPr lang="tr-TR" sz="2800" dirty="0" err="1"/>
              <a:t>mıştır</a:t>
            </a:r>
            <a:r>
              <a:rPr lang="tr-TR" sz="2800" dirty="0"/>
              <a:t>.</a:t>
            </a:r>
            <a:endParaRPr lang="en-GB" sz="28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DA48C-4E6A-85C7-821D-F0C069D7C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41" y="1645205"/>
            <a:ext cx="11285917" cy="356759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E78F83-4996-BCF6-3B62-EF68C5B7F586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404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5BE79-DC68-8463-94BB-A9549B781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A6DF-8A09-FAB9-9F0A-DB08AA98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148590"/>
            <a:ext cx="11876572" cy="590774"/>
          </a:xfrm>
        </p:spPr>
        <p:txBody>
          <a:bodyPr>
            <a:noAutofit/>
          </a:bodyPr>
          <a:lstStyle/>
          <a:p>
            <a:r>
              <a:rPr lang="en-GB" sz="2800" dirty="0"/>
              <a:t>Ocak-Ekim 2025'te AB27-Çin </a:t>
            </a:r>
            <a:r>
              <a:rPr lang="en-GB" sz="2800" dirty="0" err="1"/>
              <a:t>ticaret</a:t>
            </a:r>
            <a:r>
              <a:rPr lang="en-GB" sz="2800" dirty="0"/>
              <a:t> </a:t>
            </a:r>
            <a:r>
              <a:rPr lang="en-GB" sz="2800" dirty="0" err="1"/>
              <a:t>açığı</a:t>
            </a:r>
            <a:r>
              <a:rPr lang="en-GB" sz="2800" dirty="0"/>
              <a:t> 2024'e </a:t>
            </a:r>
            <a:r>
              <a:rPr lang="en-GB" sz="2800" dirty="0" err="1"/>
              <a:t>kıyasla</a:t>
            </a:r>
            <a:r>
              <a:rPr lang="en-GB" sz="2800" dirty="0"/>
              <a:t> 0,7 MT art</a:t>
            </a:r>
            <a:r>
              <a:rPr lang="tr-TR" sz="2800" dirty="0" err="1"/>
              <a:t>mıştır</a:t>
            </a:r>
            <a:r>
              <a:rPr lang="tr-TR" sz="2800" dirty="0"/>
              <a:t>.</a:t>
            </a:r>
            <a:endParaRPr lang="en-GB" sz="28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C4618-B4BC-6108-0584-536DB8FDB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31" y="1542779"/>
            <a:ext cx="11417938" cy="3345383"/>
          </a:xfrm>
          <a:prstGeom prst="rect">
            <a:avLst/>
          </a:prstGeom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12075B7-061B-7913-F603-F3530B34B007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53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3D892-447C-8518-BC34-2B028A38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231D-A710-E087-7F9E-A6226633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10" y="483782"/>
            <a:ext cx="11558016" cy="606056"/>
          </a:xfrm>
        </p:spPr>
        <p:txBody>
          <a:bodyPr>
            <a:noAutofit/>
          </a:bodyPr>
          <a:lstStyle/>
          <a:p>
            <a:br>
              <a:rPr lang="tr-TR" sz="2800" dirty="0"/>
            </a:br>
            <a:br>
              <a:rPr lang="tr-TR" sz="2800" dirty="0"/>
            </a:br>
            <a:r>
              <a:rPr lang="en-GB" sz="2800" dirty="0"/>
              <a:t>Ocak-Ekim 2025'te AB27 </a:t>
            </a:r>
            <a:r>
              <a:rPr lang="en-GB" sz="2800" dirty="0" err="1"/>
              <a:t>kimyasal</a:t>
            </a:r>
            <a:r>
              <a:rPr lang="en-GB" sz="2800" dirty="0"/>
              <a:t> </a:t>
            </a:r>
            <a:r>
              <a:rPr lang="en-GB" sz="2800" dirty="0" err="1"/>
              <a:t>ihracat</a:t>
            </a:r>
            <a:r>
              <a:rPr lang="en-GB" sz="2800" dirty="0"/>
              <a:t> </a:t>
            </a:r>
            <a:r>
              <a:rPr lang="en-GB" sz="2800" dirty="0" err="1"/>
              <a:t>hacmi</a:t>
            </a:r>
            <a:r>
              <a:rPr lang="en-GB" sz="2800" dirty="0"/>
              <a:t> 2024 </a:t>
            </a:r>
            <a:r>
              <a:rPr lang="en-GB" sz="2800" dirty="0" err="1"/>
              <a:t>seviyelerinin</a:t>
            </a:r>
            <a:r>
              <a:rPr lang="en-GB" sz="2800" dirty="0"/>
              <a:t> %3,3 </a:t>
            </a:r>
            <a:r>
              <a:rPr lang="en-GB" sz="2800" dirty="0" err="1"/>
              <a:t>altında</a:t>
            </a:r>
            <a:r>
              <a:rPr lang="en-GB" sz="2800" dirty="0"/>
              <a:t> </a:t>
            </a:r>
            <a:r>
              <a:rPr lang="tr-TR" sz="2800" dirty="0"/>
              <a:t>kaydedilmiştir.</a:t>
            </a:r>
            <a:endParaRPr lang="en-GB" sz="28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FD40C-7458-C1EF-B909-3DB232D38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11" y="1580286"/>
            <a:ext cx="11666578" cy="3697427"/>
          </a:xfrm>
          <a:prstGeom prst="rect">
            <a:avLst/>
          </a:prstGeom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9988DC7-3B31-D80A-4B39-D73FA76C2949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43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846FC-DFF8-766D-6311-BFF445FF3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DC93-FFC1-A78B-7C1A-62DE67D0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684357"/>
          </a:xfr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GB" sz="2800" dirty="0"/>
              <a:t>Ocak-Ekim 202'te AB27 </a:t>
            </a:r>
            <a:r>
              <a:rPr lang="en-GB" sz="2800" dirty="0" err="1"/>
              <a:t>kimyasal</a:t>
            </a:r>
            <a:r>
              <a:rPr lang="en-GB" sz="2800" dirty="0"/>
              <a:t> </a:t>
            </a:r>
            <a:r>
              <a:rPr lang="en-GB" sz="2800" dirty="0" err="1"/>
              <a:t>ithalat</a:t>
            </a:r>
            <a:r>
              <a:rPr lang="en-GB" sz="2800" dirty="0"/>
              <a:t> </a:t>
            </a:r>
            <a:r>
              <a:rPr lang="en-GB" sz="2800" dirty="0" err="1"/>
              <a:t>hacmi</a:t>
            </a:r>
            <a:r>
              <a:rPr lang="en-GB" sz="2800" dirty="0"/>
              <a:t> 2024 </a:t>
            </a:r>
            <a:r>
              <a:rPr lang="en-GB" sz="2800" dirty="0" err="1"/>
              <a:t>seviyelerinin</a:t>
            </a:r>
            <a:r>
              <a:rPr lang="en-GB" sz="2800" dirty="0"/>
              <a:t> %4,3 </a:t>
            </a:r>
            <a:r>
              <a:rPr lang="en-GB" sz="2800" dirty="0" err="1"/>
              <a:t>üzerinde</a:t>
            </a:r>
            <a:r>
              <a:rPr lang="en-GB" sz="2800" dirty="0"/>
              <a:t> </a:t>
            </a:r>
            <a:r>
              <a:rPr lang="en-GB" sz="2800" dirty="0" err="1"/>
              <a:t>kaydedilmiştir</a:t>
            </a:r>
            <a:r>
              <a:rPr lang="tr-TR" sz="2800" dirty="0"/>
              <a:t>.</a:t>
            </a:r>
            <a:endParaRPr lang="en-GB" sz="28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5FA2335-E33F-1D27-85CE-0486DBE91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1538" y="6581949"/>
            <a:ext cx="640462" cy="287626"/>
          </a:xfrm>
        </p:spPr>
        <p:txBody>
          <a:bodyPr/>
          <a:lstStyle/>
          <a:p>
            <a:pPr>
              <a:spcAft>
                <a:spcPts val="600"/>
              </a:spcAft>
            </a:pPr>
            <a:fld id="{8830446B-4C1B-488A-AF43-F715FC8527F7}" type="slidenum">
              <a:rPr lang="en-GB" noProof="0" smtClean="0"/>
              <a:pPr>
                <a:spcAft>
                  <a:spcPts val="600"/>
                </a:spcAft>
              </a:pPr>
              <a:t>18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85E95-4FF4-18C3-395D-FEBA66A6F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1" y="1205326"/>
            <a:ext cx="10742857" cy="4447348"/>
          </a:xfrm>
          <a:prstGeom prst="rect">
            <a:avLst/>
          </a:prstGeom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3FEE9C9-AFCD-5253-3B86-79CCE1C033A6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463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6C47-CE64-D005-26E0-A8C09FAC9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63BC-1C09-464B-3577-E6FF351A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49" y="560070"/>
            <a:ext cx="11558016" cy="590774"/>
          </a:xfrm>
        </p:spPr>
        <p:txBody>
          <a:bodyPr>
            <a:noAutofit/>
          </a:bodyPr>
          <a:lstStyle/>
          <a:p>
            <a:br>
              <a:rPr lang="tr-TR" altLang="tr-TR" sz="2800" dirty="0"/>
            </a:br>
            <a:r>
              <a:rPr lang="tr-TR" altLang="tr-TR" sz="2800" dirty="0"/>
              <a:t>Ocak-Ekim 2025’te AB27 ticaret açığı hacmi 2024 seviyelerinin üzerinde kaydedilmiştir.</a:t>
            </a:r>
            <a:endParaRPr lang="en-GB" sz="28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34247-8396-1254-A862-9B188CB12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5" y="1597107"/>
            <a:ext cx="11880330" cy="3496586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8185934-841C-9912-8BCB-01E79F667311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9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D0DFA-B212-7CD2-27C2-E28A36F84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0354-6BAC-EFB8-2587-F6BAE3D5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4854"/>
            <a:ext cx="11568113" cy="632402"/>
          </a:xfrm>
        </p:spPr>
        <p:txBody>
          <a:bodyPr>
            <a:noAutofit/>
          </a:bodyPr>
          <a:lstStyle/>
          <a:p>
            <a:r>
              <a:rPr lang="tr-TR" altLang="tr-TR" dirty="0"/>
              <a:t>AB27 kimya sektöründe iş güveni 2025 yılında da zayıf seyrini sürdürmüştür.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E84F8-88A8-6AD2-DBB3-0052E70AB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1C896-E682-B8AC-0D74-543FEA7015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4767" y="6396211"/>
            <a:ext cx="11127002" cy="371475"/>
          </a:xfrm>
        </p:spPr>
        <p:txBody>
          <a:bodyPr/>
          <a:lstStyle/>
          <a:p>
            <a:r>
              <a:rPr lang="tr-TR" altLang="tr-T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Kaynak: AB Komisyonu iş ve tüketici anket sonuçları: Anketlerden elde edilen cevaplar, olumlu ve olumsuz cevap verenlerin yüzdeleri arasındaki fark olarak hesaplanan dengeler şeklinde toplanmıştır.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7267A-C206-DD9C-D31D-A39414A31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7" y="1447991"/>
            <a:ext cx="11695800" cy="33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31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A254A-99F9-3619-E3AA-5EF14497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0AD9-7D49-E7C1-3749-ABB1D61E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148590"/>
            <a:ext cx="11558016" cy="590774"/>
          </a:xfrm>
        </p:spPr>
        <p:txBody>
          <a:bodyPr>
            <a:noAutofit/>
          </a:bodyPr>
          <a:lstStyle/>
          <a:p>
            <a:r>
              <a:rPr lang="en-GB" sz="2800" dirty="0"/>
              <a:t>Ticaret </a:t>
            </a:r>
            <a:r>
              <a:rPr lang="en-GB" sz="2800" dirty="0" err="1"/>
              <a:t>dengesi</a:t>
            </a:r>
            <a:r>
              <a:rPr lang="en-GB" sz="2800" dirty="0"/>
              <a:t> </a:t>
            </a:r>
            <a:r>
              <a:rPr lang="en-GB" sz="2800" dirty="0" err="1"/>
              <a:t>özeti</a:t>
            </a:r>
            <a:r>
              <a:rPr lang="en-GB" sz="2800" dirty="0"/>
              <a:t>: 2025 </a:t>
            </a:r>
            <a:r>
              <a:rPr lang="en-GB" sz="2800" dirty="0" err="1"/>
              <a:t>ile</a:t>
            </a:r>
            <a:r>
              <a:rPr lang="en-GB" sz="2800" dirty="0"/>
              <a:t> 2024 </a:t>
            </a:r>
            <a:r>
              <a:rPr lang="en-GB" sz="2800" dirty="0" err="1"/>
              <a:t>karşılaştırması</a:t>
            </a:r>
            <a:endParaRPr lang="en-GB" sz="28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8D2DADE-F1FA-D84F-1E73-DC00F7FA0BF7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93D30-B8C1-219A-117D-C0AE21D60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41" y="1786143"/>
            <a:ext cx="5638095" cy="328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DF7E50-A99C-781E-70AB-43DEEE46E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996" y="1692040"/>
            <a:ext cx="5619048" cy="33047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377B2E-49B3-CCE6-D909-353A45DE29BC}"/>
              </a:ext>
            </a:extLst>
          </p:cNvPr>
          <p:cNvSpPr/>
          <p:nvPr/>
        </p:nvSpPr>
        <p:spPr>
          <a:xfrm>
            <a:off x="1213830" y="1234653"/>
            <a:ext cx="4326316" cy="4001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/>
            <a:r>
              <a:rPr lang="en-GB" sz="2000" dirty="0">
                <a:solidFill>
                  <a:schemeClr val="accent2"/>
                </a:solidFill>
              </a:rPr>
              <a:t>Ticaret </a:t>
            </a:r>
            <a:r>
              <a:rPr lang="en-GB" sz="2000" dirty="0" err="1">
                <a:solidFill>
                  <a:schemeClr val="accent2"/>
                </a:solidFill>
              </a:rPr>
              <a:t>dengesi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err="1">
                <a:solidFill>
                  <a:schemeClr val="accent2"/>
                </a:solidFill>
              </a:rPr>
              <a:t>değeri</a:t>
            </a:r>
            <a:r>
              <a:rPr lang="en-GB" sz="2000" dirty="0">
                <a:solidFill>
                  <a:schemeClr val="accent2"/>
                </a:solidFill>
              </a:rPr>
              <a:t> (</a:t>
            </a:r>
            <a:r>
              <a:rPr lang="en-GB" sz="2000" dirty="0" err="1">
                <a:solidFill>
                  <a:schemeClr val="accent2"/>
                </a:solidFill>
              </a:rPr>
              <a:t>milyar</a:t>
            </a:r>
            <a:r>
              <a:rPr lang="en-GB" sz="2000" dirty="0">
                <a:solidFill>
                  <a:schemeClr val="accent2"/>
                </a:solidFill>
              </a:rPr>
              <a:t> €</a:t>
            </a:r>
            <a:r>
              <a:rPr lang="en-GB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2ED155-7AAF-B61C-34E0-783E80BF5E52}"/>
              </a:ext>
            </a:extLst>
          </p:cNvPr>
          <p:cNvSpPr/>
          <p:nvPr/>
        </p:nvSpPr>
        <p:spPr>
          <a:xfrm>
            <a:off x="7286421" y="1291930"/>
            <a:ext cx="4326316" cy="4001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/>
            <a:r>
              <a:rPr lang="en-GB" sz="2000" dirty="0">
                <a:solidFill>
                  <a:schemeClr val="accent2"/>
                </a:solidFill>
              </a:rPr>
              <a:t>Ticaret </a:t>
            </a:r>
            <a:r>
              <a:rPr lang="en-GB" sz="2000" dirty="0" err="1">
                <a:solidFill>
                  <a:schemeClr val="accent2"/>
                </a:solidFill>
              </a:rPr>
              <a:t>dengesi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 err="1">
                <a:solidFill>
                  <a:schemeClr val="accent2"/>
                </a:solidFill>
              </a:rPr>
              <a:t>hacmi</a:t>
            </a:r>
            <a:r>
              <a:rPr lang="en-GB" sz="2000" dirty="0">
                <a:solidFill>
                  <a:schemeClr val="accent2"/>
                </a:solidFill>
              </a:rPr>
              <a:t> (MT</a:t>
            </a:r>
            <a:r>
              <a:rPr lang="en-GB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096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04950-9100-B749-158E-9A0E0ADE6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C56E-29EF-67BD-7672-0A41EB2B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570057"/>
          </a:xfrm>
        </p:spPr>
        <p:txBody>
          <a:bodyPr>
            <a:noAutofit/>
          </a:bodyPr>
          <a:lstStyle/>
          <a:p>
            <a:br>
              <a:rPr lang="tr-TR" dirty="0"/>
            </a:br>
            <a:r>
              <a:rPr lang="en-GB" dirty="0"/>
              <a:t>AB 27 </a:t>
            </a:r>
            <a:r>
              <a:rPr lang="en-GB" dirty="0" err="1"/>
              <a:t>kimya</a:t>
            </a:r>
            <a:r>
              <a:rPr lang="en-GB" dirty="0"/>
              <a:t> </a:t>
            </a:r>
            <a:r>
              <a:rPr lang="en-GB" dirty="0" err="1"/>
              <a:t>sektörünün</a:t>
            </a:r>
            <a:r>
              <a:rPr lang="en-GB" dirty="0"/>
              <a:t> </a:t>
            </a:r>
            <a:r>
              <a:rPr lang="en-GB" dirty="0" err="1"/>
              <a:t>iş</a:t>
            </a:r>
            <a:r>
              <a:rPr lang="en-GB" dirty="0"/>
              <a:t> </a:t>
            </a:r>
            <a:r>
              <a:rPr lang="tr-TR" dirty="0"/>
              <a:t>ortamı </a:t>
            </a:r>
            <a:r>
              <a:rPr lang="en-GB" dirty="0"/>
              <a:t>2025 </a:t>
            </a:r>
            <a:r>
              <a:rPr lang="en-GB" dirty="0" err="1"/>
              <a:t>yılında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ölçüde</a:t>
            </a:r>
            <a:r>
              <a:rPr lang="en-GB" dirty="0"/>
              <a:t> </a:t>
            </a:r>
            <a:r>
              <a:rPr lang="en-GB" dirty="0" err="1"/>
              <a:t>kötüleş</a:t>
            </a:r>
            <a:r>
              <a:rPr lang="tr-TR" dirty="0" err="1"/>
              <a:t>miştir</a:t>
            </a:r>
            <a:r>
              <a:rPr lang="tr-TR" dirty="0"/>
              <a:t>.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0555A-E677-294E-B864-68E5623CC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D446F-507E-B168-7FE8-318AA9D6A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9527" y="6077120"/>
            <a:ext cx="10592943" cy="648642"/>
          </a:xfrm>
        </p:spPr>
        <p:txBody>
          <a:bodyPr/>
          <a:lstStyle/>
          <a:p>
            <a:r>
              <a:rPr lang="tr-TR" altLang="tr-TR" dirty="0">
                <a:solidFill>
                  <a:schemeClr val="tx1"/>
                </a:solidFill>
                <a:latin typeface="+mj-lt"/>
              </a:rPr>
              <a:t>Kaynak: AB Komisyonu iş ve tüketici anket sonuçları: Anketlerden elde edilen cevaplar, olumlu ve olumsuz cevap verenlerin yüzdeleri arasındaki fark olarak hesaplanan dengeler şeklinde toplanmıştır. </a:t>
            </a:r>
            <a:r>
              <a:rPr lang="tr-TR" altLang="tr-TR" dirty="0" err="1">
                <a:solidFill>
                  <a:schemeClr val="tx1"/>
                </a:solidFill>
                <a:latin typeface="+mj-lt"/>
              </a:rPr>
              <a:t>Bubble'ların</a:t>
            </a:r>
            <a:r>
              <a:rPr lang="tr-TR" altLang="tr-TR" dirty="0">
                <a:solidFill>
                  <a:schemeClr val="tx1"/>
                </a:solidFill>
                <a:latin typeface="+mj-lt"/>
              </a:rPr>
              <a:t> boyutu, 2024 yılı için kimyasal satışlarının ülkeye katkısı dikkate alınarak hesaplanmıştır.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3AC024-641C-2FD5-913C-5F6A37068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071110"/>
            <a:ext cx="8305800" cy="47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8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4A0A7-1833-B685-BAC8-86C7BCAF4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84E1CE5-8D9C-303F-C96C-539867D89249}"/>
              </a:ext>
            </a:extLst>
          </p:cNvPr>
          <p:cNvSpPr/>
          <p:nvPr/>
        </p:nvSpPr>
        <p:spPr>
          <a:xfrm>
            <a:off x="8215843" y="5326592"/>
            <a:ext cx="397933" cy="2624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65CB498-2638-B033-8D73-1E5476180949}"/>
              </a:ext>
            </a:extLst>
          </p:cNvPr>
          <p:cNvSpPr txBox="1">
            <a:spLocks/>
          </p:cNvSpPr>
          <p:nvPr/>
        </p:nvSpPr>
        <p:spPr>
          <a:xfrm>
            <a:off x="906084" y="6361907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</a:t>
            </a:r>
            <a:r>
              <a:rPr lang="tr-TR" sz="1200" dirty="0">
                <a:solidFill>
                  <a:schemeClr val="tx2"/>
                </a:solidFill>
                <a:latin typeface="+mj-lt"/>
              </a:rPr>
              <a:t>: 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ICE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Hollanda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TTF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Doğal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Gaz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Vadeli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İşlemleri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Tarihsel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Fiyatları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- Investing.com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INSEE Petrol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Fiyatları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ICIS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725F00-AF60-9AF6-21D8-8E8801F7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81" y="272749"/>
            <a:ext cx="11606921" cy="584776"/>
          </a:xfrm>
        </p:spPr>
        <p:txBody>
          <a:bodyPr>
            <a:noAutofit/>
          </a:bodyPr>
          <a:lstStyle/>
          <a:p>
            <a:r>
              <a:rPr lang="en-GB" dirty="0" err="1">
                <a:ea typeface="Arial Unicode MS"/>
                <a:cs typeface="Poppins" panose="00000500000000000000" pitchFamily="2" charset="0"/>
              </a:rPr>
              <a:t>Avrupa'da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gaz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fiyatları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kriz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öncesi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seviyelerin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üzerinde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seyrediyor</a:t>
            </a:r>
            <a:endParaRPr lang="en-BE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65CC9-1296-A6BE-20C4-4D7E73A05086}"/>
              </a:ext>
            </a:extLst>
          </p:cNvPr>
          <p:cNvSpPr txBox="1"/>
          <p:nvPr/>
        </p:nvSpPr>
        <p:spPr>
          <a:xfrm>
            <a:off x="1240420" y="964271"/>
            <a:ext cx="971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2025 </a:t>
            </a:r>
            <a:r>
              <a:rPr lang="en-GB" b="1" dirty="0" err="1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yılında</a:t>
            </a:r>
            <a:r>
              <a:rPr lang="en-GB" b="1" dirty="0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Avrupa'da</a:t>
            </a:r>
            <a:r>
              <a:rPr lang="en-GB" b="1" dirty="0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gaz</a:t>
            </a:r>
            <a:r>
              <a:rPr lang="en-GB" b="1" dirty="0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fiyatları</a:t>
            </a:r>
            <a:r>
              <a:rPr lang="en-GB" b="1" dirty="0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: Kriz </a:t>
            </a:r>
            <a:r>
              <a:rPr lang="en-GB" b="1" dirty="0" err="1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öncesi</a:t>
            </a:r>
            <a:r>
              <a:rPr lang="en-GB" b="1" dirty="0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seviyelerin</a:t>
            </a:r>
            <a:r>
              <a:rPr lang="en-GB" b="1" dirty="0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 (2014-2019) 1,9 </a:t>
            </a:r>
            <a:r>
              <a:rPr lang="en-GB" b="1" dirty="0" err="1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katı</a:t>
            </a:r>
            <a:endParaRPr lang="en-GB" b="1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955D8-A4F1-609C-46B0-9BC93952D82D}"/>
              </a:ext>
            </a:extLst>
          </p:cNvPr>
          <p:cNvSpPr/>
          <p:nvPr/>
        </p:nvSpPr>
        <p:spPr>
          <a:xfrm>
            <a:off x="2161879" y="5107613"/>
            <a:ext cx="7551279" cy="110799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algn="ctr"/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ABD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ile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karşılaştırıldığında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, 2025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yılında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Avrupa'da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gaz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fiyatı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2,5 kat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daha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yüksek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seyretmiş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ve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bu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da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Avrupa'yı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rekabet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açısından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dezavantajlı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bir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konuma</a:t>
            </a:r>
            <a:r>
              <a:rPr lang="en-US" sz="22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getirmiştir</a:t>
            </a:r>
            <a:r>
              <a:rPr lang="en-US" sz="16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.</a:t>
            </a:r>
            <a:endParaRPr lang="en-GB" sz="1600" b="1" dirty="0">
              <a:solidFill>
                <a:schemeClr val="accent2"/>
              </a:solidFill>
              <a:latin typeface="+mj-lt"/>
              <a:ea typeface="Arial Unicode MS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CF4D3-7BCC-34D6-C53F-5F278520D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81" y="1552582"/>
            <a:ext cx="11105652" cy="35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4E9D2-06A9-5A7B-EF66-4E3F61CEC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929642-8CC4-B27A-CFBB-C033963C6E73}"/>
              </a:ext>
            </a:extLst>
          </p:cNvPr>
          <p:cNvSpPr txBox="1">
            <a:spLocks/>
          </p:cNvSpPr>
          <p:nvPr/>
        </p:nvSpPr>
        <p:spPr>
          <a:xfrm>
            <a:off x="452459" y="120198"/>
            <a:ext cx="11564820" cy="108796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601C"/>
              </a:buClr>
            </a:pPr>
            <a:endParaRPr lang="tr-TR" altLang="tr-TR" dirty="0">
              <a:solidFill>
                <a:schemeClr val="tx1"/>
              </a:solidFill>
              <a:cs typeface="Poppins" panose="00000500000000000000" pitchFamily="2" charset="0"/>
            </a:endParaRPr>
          </a:p>
          <a:p>
            <a:pPr>
              <a:buClr>
                <a:srgbClr val="37601C"/>
              </a:buClr>
            </a:pPr>
            <a:r>
              <a:rPr lang="tr-TR" altLang="tr-TR" dirty="0">
                <a:solidFill>
                  <a:schemeClr val="tx1"/>
                </a:solidFill>
                <a:cs typeface="Poppins" panose="00000500000000000000" pitchFamily="2" charset="0"/>
              </a:rPr>
              <a:t>AB27 kimyasal talebi: 2025 yılı hayal kırıklığı yarattı</a:t>
            </a:r>
          </a:p>
          <a:p>
            <a:pPr>
              <a:buClr>
                <a:srgbClr val="37601C"/>
              </a:buClr>
            </a:pPr>
            <a:endParaRPr lang="en-GB" dirty="0">
              <a:solidFill>
                <a:schemeClr val="tx1"/>
              </a:solidFill>
              <a:effectLst/>
              <a:ea typeface="Arial Unicode MS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3C93E-C000-B3BD-EB87-C91F45546133}"/>
              </a:ext>
            </a:extLst>
          </p:cNvPr>
          <p:cNvSpPr txBox="1"/>
          <p:nvPr/>
        </p:nvSpPr>
        <p:spPr>
          <a:xfrm>
            <a:off x="304590" y="4782065"/>
            <a:ext cx="6176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*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Kimyasal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maddeler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ile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diğer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imalat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sektörleri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arasındaki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kopukluk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hala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yüksek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seviyede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  <a:endParaRPr lang="LID4096" sz="12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13CE6-E4F9-8156-4991-80D525E98C27}"/>
              </a:ext>
            </a:extLst>
          </p:cNvPr>
          <p:cNvSpPr/>
          <p:nvPr/>
        </p:nvSpPr>
        <p:spPr>
          <a:xfrm>
            <a:off x="2490470" y="5325765"/>
            <a:ext cx="734092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 algn="ctr"/>
            <a:r>
              <a:rPr lang="en-US" sz="2200" b="1" dirty="0">
                <a:solidFill>
                  <a:srgbClr val="005CAB"/>
                </a:solidFill>
              </a:rPr>
              <a:t>AB27 </a:t>
            </a:r>
            <a:r>
              <a:rPr lang="en-US" sz="2200" b="1" dirty="0" err="1">
                <a:solidFill>
                  <a:srgbClr val="005CAB"/>
                </a:solidFill>
              </a:rPr>
              <a:t>kimyasal</a:t>
            </a:r>
            <a:r>
              <a:rPr lang="en-US" sz="2200" b="1" dirty="0">
                <a:solidFill>
                  <a:srgbClr val="005CAB"/>
                </a:solidFill>
              </a:rPr>
              <a:t> </a:t>
            </a:r>
            <a:r>
              <a:rPr lang="en-US" sz="2200" b="1" dirty="0" err="1">
                <a:solidFill>
                  <a:srgbClr val="005CAB"/>
                </a:solidFill>
              </a:rPr>
              <a:t>üretimi</a:t>
            </a:r>
            <a:r>
              <a:rPr lang="en-US" sz="2200" b="1" dirty="0">
                <a:solidFill>
                  <a:srgbClr val="005CAB"/>
                </a:solidFill>
              </a:rPr>
              <a:t> </a:t>
            </a:r>
            <a:r>
              <a:rPr lang="en-US" sz="2200" b="1" dirty="0" err="1">
                <a:solidFill>
                  <a:srgbClr val="005CAB"/>
                </a:solidFill>
              </a:rPr>
              <a:t>kriz</a:t>
            </a:r>
            <a:r>
              <a:rPr lang="en-US" sz="2200" b="1" dirty="0">
                <a:solidFill>
                  <a:srgbClr val="005CAB"/>
                </a:solidFill>
              </a:rPr>
              <a:t> </a:t>
            </a:r>
            <a:r>
              <a:rPr lang="en-US" sz="2200" b="1" dirty="0" err="1">
                <a:solidFill>
                  <a:srgbClr val="005CAB"/>
                </a:solidFill>
              </a:rPr>
              <a:t>öncesi</a:t>
            </a:r>
            <a:r>
              <a:rPr lang="en-US" sz="2200" b="1" dirty="0">
                <a:solidFill>
                  <a:srgbClr val="005CAB"/>
                </a:solidFill>
              </a:rPr>
              <a:t> </a:t>
            </a:r>
            <a:r>
              <a:rPr lang="en-US" sz="2200" b="1" dirty="0" err="1">
                <a:solidFill>
                  <a:srgbClr val="005CAB"/>
                </a:solidFill>
              </a:rPr>
              <a:t>seviyelerin</a:t>
            </a:r>
            <a:r>
              <a:rPr lang="en-US" sz="2200" b="1" dirty="0">
                <a:solidFill>
                  <a:srgbClr val="005CAB"/>
                </a:solidFill>
              </a:rPr>
              <a:t> %11 </a:t>
            </a:r>
            <a:r>
              <a:rPr lang="en-US" sz="2200" b="1" dirty="0" err="1">
                <a:solidFill>
                  <a:srgbClr val="005CAB"/>
                </a:solidFill>
              </a:rPr>
              <a:t>altında</a:t>
            </a:r>
            <a:r>
              <a:rPr lang="en-US" sz="2200" b="1" dirty="0">
                <a:solidFill>
                  <a:srgbClr val="005CAB"/>
                </a:solidFill>
              </a:rPr>
              <a:t> </a:t>
            </a:r>
            <a:r>
              <a:rPr lang="en-US" sz="2200" b="1" dirty="0" err="1">
                <a:solidFill>
                  <a:srgbClr val="005CAB"/>
                </a:solidFill>
              </a:rPr>
              <a:t>kalmaya</a:t>
            </a:r>
            <a:r>
              <a:rPr lang="en-US" sz="2200" b="1" dirty="0">
                <a:solidFill>
                  <a:srgbClr val="005CAB"/>
                </a:solidFill>
              </a:rPr>
              <a:t> </a:t>
            </a:r>
            <a:r>
              <a:rPr lang="en-US" sz="2200" b="1" dirty="0" err="1">
                <a:solidFill>
                  <a:srgbClr val="005CAB"/>
                </a:solidFill>
              </a:rPr>
              <a:t>devam</a:t>
            </a:r>
            <a:r>
              <a:rPr lang="en-US" sz="2200" b="1" dirty="0">
                <a:solidFill>
                  <a:srgbClr val="005CAB"/>
                </a:solidFill>
              </a:rPr>
              <a:t> </a:t>
            </a:r>
            <a:r>
              <a:rPr lang="en-US" sz="2200" b="1" dirty="0" err="1">
                <a:solidFill>
                  <a:srgbClr val="005CAB"/>
                </a:solidFill>
              </a:rPr>
              <a:t>etti</a:t>
            </a:r>
            <a:r>
              <a:rPr lang="en-US" sz="2200" b="1" dirty="0">
                <a:solidFill>
                  <a:srgbClr val="005CAB"/>
                </a:solidFill>
              </a:rPr>
              <a:t> (2014-2019)</a:t>
            </a:r>
            <a:endParaRPr lang="en-US" sz="2200" b="1" dirty="0">
              <a:solidFill>
                <a:srgbClr val="005CAB"/>
              </a:solidFill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1AB9D8-5F18-0533-EB3A-31175B350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90" y="1042343"/>
            <a:ext cx="11712689" cy="3739722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8842387-05B2-7825-9C0E-FA07212584D3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verilerine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dayanan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analizi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tx2"/>
                </a:solidFill>
                <a:latin typeface="+mj-lt"/>
              </a:rPr>
              <a:t>yalnızca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565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990AA-E4CF-A497-F6AE-9CFFB8F3E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6C2970-B94D-50DD-7886-97CE42F8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5" y="319340"/>
            <a:ext cx="11698675" cy="620587"/>
          </a:xfrm>
        </p:spPr>
        <p:txBody>
          <a:bodyPr>
            <a:noAutofit/>
          </a:bodyPr>
          <a:lstStyle/>
          <a:p>
            <a:r>
              <a:rPr lang="en-US" sz="2800" dirty="0"/>
              <a:t>2025'in 4. </a:t>
            </a:r>
            <a:r>
              <a:rPr lang="en-US" sz="2800" dirty="0" err="1"/>
              <a:t>çeyreği</a:t>
            </a:r>
            <a:r>
              <a:rPr lang="en-US" sz="2800" dirty="0"/>
              <a:t>: AB </a:t>
            </a:r>
            <a:r>
              <a:rPr lang="en-US" sz="2800" dirty="0" err="1"/>
              <a:t>kimya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otomotiv</a:t>
            </a:r>
            <a:r>
              <a:rPr lang="en-US" sz="2800" dirty="0"/>
              <a:t> </a:t>
            </a:r>
            <a:r>
              <a:rPr lang="en-US" sz="2800" dirty="0" err="1"/>
              <a:t>sektörleri</a:t>
            </a:r>
            <a:r>
              <a:rPr lang="en-US" sz="2800" dirty="0"/>
              <a:t> </a:t>
            </a:r>
            <a:r>
              <a:rPr lang="en-US" sz="2800" dirty="0" err="1"/>
              <a:t>kriz</a:t>
            </a:r>
            <a:r>
              <a:rPr lang="en-US" sz="2800" dirty="0"/>
              <a:t> </a:t>
            </a:r>
            <a:r>
              <a:rPr lang="en-US" sz="2800" dirty="0" err="1"/>
              <a:t>modunda</a:t>
            </a:r>
            <a:r>
              <a:rPr lang="en-US" sz="2800" dirty="0"/>
              <a:t> </a:t>
            </a:r>
            <a:r>
              <a:rPr lang="en-US" sz="2800" dirty="0" err="1"/>
              <a:t>kalmaya</a:t>
            </a:r>
            <a:r>
              <a:rPr lang="en-US" sz="2800" dirty="0"/>
              <a:t> </a:t>
            </a:r>
            <a:r>
              <a:rPr lang="en-US" sz="2800" dirty="0" err="1"/>
              <a:t>devam</a:t>
            </a:r>
            <a:r>
              <a:rPr lang="en-US" sz="2800" dirty="0"/>
              <a:t> e</a:t>
            </a:r>
            <a:r>
              <a:rPr lang="tr-TR" sz="2800" dirty="0" err="1"/>
              <a:t>tmiştir</a:t>
            </a:r>
            <a:r>
              <a:rPr lang="tr-TR" sz="2800" dirty="0"/>
              <a:t>.</a:t>
            </a:r>
            <a:endParaRPr lang="en-GB" sz="29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C6CE1C6D-BA77-51B1-1F14-1A0BE0EBFEF3}"/>
              </a:ext>
            </a:extLst>
          </p:cNvPr>
          <p:cNvSpPr txBox="1">
            <a:spLocks/>
          </p:cNvSpPr>
          <p:nvPr/>
        </p:nvSpPr>
        <p:spPr>
          <a:xfrm>
            <a:off x="1050829" y="6540788"/>
            <a:ext cx="10049987" cy="317212"/>
          </a:xfrm>
          <a:prstGeom prst="rect">
            <a:avLst/>
          </a:prstGeom>
        </p:spPr>
        <p:txBody>
          <a:bodyPr vert="horz" lIns="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Kaynak: Eurostat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verilerine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dayanan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Cefic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analizi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baloncukların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boyutu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2024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yılı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sektörlerin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katma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değer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katkıları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dikkate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alınarak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hesaplanmıştır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6911B-7FEA-B6BC-BA19-6D940695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988" y="939927"/>
            <a:ext cx="8398004" cy="54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8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37CE8-6CBD-F2BC-979A-275F7975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C742-67CD-4693-C333-5D9B85E3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12" y="840134"/>
            <a:ext cx="11391722" cy="645179"/>
          </a:xfrm>
        </p:spPr>
        <p:txBody>
          <a:bodyPr>
            <a:noAutofit/>
          </a:bodyPr>
          <a:lstStyle/>
          <a:p>
            <a:br>
              <a:rPr lang="tr-TR" dirty="0">
                <a:cs typeface="Poppins" panose="00000500000000000000" pitchFamily="2" charset="0"/>
              </a:rPr>
            </a:br>
            <a:r>
              <a:rPr lang="tr-TR" altLang="tr-TR" sz="2800" dirty="0">
                <a:cs typeface="Poppins" panose="00000500000000000000" pitchFamily="2" charset="0"/>
              </a:rPr>
              <a:t>AB27 kimyasalların kapasite kullanımı sürekli bir şekilde düşük seviyede kalmıştır.</a:t>
            </a:r>
            <a:br>
              <a:rPr lang="tr-TR" altLang="tr-TR" sz="2800" b="0" dirty="0">
                <a:latin typeface="Arial" panose="020B0604020202020204" pitchFamily="34" charset="0"/>
              </a:rPr>
            </a:br>
            <a:endParaRPr lang="en-GB" sz="28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05F60-2B6C-C866-26D1-1B0A14F97532}"/>
              </a:ext>
            </a:extLst>
          </p:cNvPr>
          <p:cNvSpPr txBox="1"/>
          <p:nvPr/>
        </p:nvSpPr>
        <p:spPr>
          <a:xfrm>
            <a:off x="6096000" y="1321284"/>
            <a:ext cx="5793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+mj-lt"/>
                <a:cs typeface="Poppins" panose="00000500000000000000" pitchFamily="2" charset="0"/>
              </a:rPr>
              <a:t>AB27 </a:t>
            </a:r>
            <a:r>
              <a:rPr lang="en-GB" b="1" dirty="0" err="1">
                <a:latin typeface="+mj-lt"/>
                <a:cs typeface="Poppins" panose="00000500000000000000" pitchFamily="2" charset="0"/>
              </a:rPr>
              <a:t>kimyasalların</a:t>
            </a:r>
            <a:r>
              <a:rPr lang="en-GB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cs typeface="Poppins" panose="00000500000000000000" pitchFamily="2" charset="0"/>
              </a:rPr>
              <a:t>kapasite</a:t>
            </a:r>
            <a:r>
              <a:rPr lang="en-GB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cs typeface="Poppins" panose="00000500000000000000" pitchFamily="2" charset="0"/>
              </a:rPr>
              <a:t>kullanımı</a:t>
            </a:r>
            <a:r>
              <a:rPr lang="en-GB" b="1" dirty="0">
                <a:latin typeface="+mj-lt"/>
                <a:cs typeface="Poppins" panose="00000500000000000000" pitchFamily="2" charset="0"/>
              </a:rPr>
              <a:t>, </a:t>
            </a:r>
            <a:r>
              <a:rPr lang="en-GB" b="1" dirty="0" err="1">
                <a:latin typeface="+mj-lt"/>
                <a:cs typeface="Poppins" panose="00000500000000000000" pitchFamily="2" charset="0"/>
              </a:rPr>
              <a:t>imalat</a:t>
            </a:r>
            <a:r>
              <a:rPr lang="en-GB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cs typeface="Poppins" panose="00000500000000000000" pitchFamily="2" charset="0"/>
              </a:rPr>
              <a:t>sektörünün</a:t>
            </a:r>
            <a:r>
              <a:rPr lang="en-GB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cs typeface="Poppins" panose="00000500000000000000" pitchFamily="2" charset="0"/>
              </a:rPr>
              <a:t>seviyelerinin</a:t>
            </a:r>
            <a:r>
              <a:rPr lang="en-GB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cs typeface="Poppins" panose="00000500000000000000" pitchFamily="2" charset="0"/>
              </a:rPr>
              <a:t>oldukça</a:t>
            </a:r>
            <a:r>
              <a:rPr lang="en-GB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cs typeface="Poppins" panose="00000500000000000000" pitchFamily="2" charset="0"/>
              </a:rPr>
              <a:t>altında</a:t>
            </a:r>
            <a:r>
              <a:rPr lang="en-GB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cs typeface="Poppins" panose="00000500000000000000" pitchFamily="2" charset="0"/>
              </a:rPr>
              <a:t>kalmaya</a:t>
            </a:r>
            <a:r>
              <a:rPr lang="en-GB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cs typeface="Poppins" panose="00000500000000000000" pitchFamily="2" charset="0"/>
              </a:rPr>
              <a:t>devam</a:t>
            </a:r>
            <a:r>
              <a:rPr lang="en-GB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GB" b="1" dirty="0" err="1">
                <a:latin typeface="+mj-lt"/>
                <a:cs typeface="Poppins" panose="00000500000000000000" pitchFamily="2" charset="0"/>
              </a:rPr>
              <a:t>ediyor</a:t>
            </a:r>
            <a:r>
              <a:rPr lang="en-GB" b="1" dirty="0">
                <a:latin typeface="+mj-lt"/>
                <a:cs typeface="Poppins" panose="00000500000000000000" pitchFamily="2" charset="0"/>
              </a:rPr>
              <a:t>.</a:t>
            </a:r>
            <a:endParaRPr lang="en-GB" b="1" noProof="0" dirty="0">
              <a:effectLst/>
              <a:latin typeface="+mj-lt"/>
              <a:ea typeface="Arial Unicode MS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39233-2202-0BEA-51D1-DD8946843124}"/>
              </a:ext>
            </a:extLst>
          </p:cNvPr>
          <p:cNvSpPr txBox="1"/>
          <p:nvPr/>
        </p:nvSpPr>
        <p:spPr>
          <a:xfrm>
            <a:off x="524547" y="1322436"/>
            <a:ext cx="5571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latin typeface="+mj-lt"/>
                <a:cs typeface="Poppins" panose="00000500000000000000" pitchFamily="2" charset="0"/>
              </a:rPr>
              <a:t>AB27 kimyasalların kapasite kullanımı uzun vadeli ortalamanın oldukça altında kalmaya devam ediyor. 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ABCC219-0F44-E57F-0FB7-0DAD7B7D1A0B}"/>
              </a:ext>
            </a:extLst>
          </p:cNvPr>
          <p:cNvSpPr txBox="1">
            <a:spLocks/>
          </p:cNvSpPr>
          <p:nvPr/>
        </p:nvSpPr>
        <p:spPr>
          <a:xfrm>
            <a:off x="906084" y="6361907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</a:rPr>
              <a:t>Kaynak: Eurostat </a:t>
            </a:r>
            <a:r>
              <a:rPr lang="en-GB" sz="1200" dirty="0" err="1">
                <a:solidFill>
                  <a:schemeClr val="tx2"/>
                </a:solidFill>
              </a:rPr>
              <a:t>verilerine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dirty="0" err="1">
                <a:solidFill>
                  <a:schemeClr val="tx2"/>
                </a:solidFill>
              </a:rPr>
              <a:t>dayanan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dirty="0" err="1">
                <a:solidFill>
                  <a:schemeClr val="tx2"/>
                </a:solidFill>
              </a:rPr>
              <a:t>Cefic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dirty="0" err="1">
                <a:solidFill>
                  <a:schemeClr val="tx2"/>
                </a:solidFill>
              </a:rPr>
              <a:t>analizi</a:t>
            </a:r>
            <a:r>
              <a:rPr lang="en-GB" sz="1200" dirty="0">
                <a:solidFill>
                  <a:schemeClr val="tx2"/>
                </a:solidFill>
              </a:rPr>
              <a:t>, </a:t>
            </a:r>
            <a:r>
              <a:rPr lang="en-GB" sz="1200" dirty="0" err="1">
                <a:solidFill>
                  <a:schemeClr val="tx2"/>
                </a:solidFill>
              </a:rPr>
              <a:t>yalnızca</a:t>
            </a:r>
            <a:r>
              <a:rPr lang="en-GB" sz="1200" dirty="0">
                <a:solidFill>
                  <a:schemeClr val="tx2"/>
                </a:solidFill>
              </a:rPr>
              <a:t> Nace 20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3EDD28-68A3-CEF8-C5D2-7AEA6CDFCD4C}"/>
              </a:ext>
            </a:extLst>
          </p:cNvPr>
          <p:cNvSpPr/>
          <p:nvPr/>
        </p:nvSpPr>
        <p:spPr>
          <a:xfrm>
            <a:off x="2425536" y="5371535"/>
            <a:ext cx="7340927" cy="646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 algn="ctr"/>
            <a:r>
              <a:rPr lang="en-GB" b="1" dirty="0">
                <a:solidFill>
                  <a:schemeClr val="accent2"/>
                </a:solidFill>
              </a:rPr>
              <a:t>AB27 </a:t>
            </a:r>
            <a:r>
              <a:rPr lang="en-GB" b="1" dirty="0" err="1">
                <a:solidFill>
                  <a:schemeClr val="accent2"/>
                </a:solidFill>
              </a:rPr>
              <a:t>kimya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sektörü</a:t>
            </a:r>
            <a:r>
              <a:rPr lang="en-GB" b="1" dirty="0">
                <a:solidFill>
                  <a:schemeClr val="accent2"/>
                </a:solidFill>
              </a:rPr>
              <a:t>, </a:t>
            </a:r>
            <a:r>
              <a:rPr lang="en-GB" b="1" dirty="0" err="1">
                <a:solidFill>
                  <a:schemeClr val="accent2"/>
                </a:solidFill>
              </a:rPr>
              <a:t>kriz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öncesi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kapasitesinin</a:t>
            </a:r>
            <a:r>
              <a:rPr lang="en-GB" b="1" dirty="0">
                <a:solidFill>
                  <a:schemeClr val="accent2"/>
                </a:solidFill>
              </a:rPr>
              <a:t> %10,2 </a:t>
            </a:r>
            <a:r>
              <a:rPr lang="en-GB" b="1" dirty="0" err="1">
                <a:solidFill>
                  <a:schemeClr val="accent2"/>
                </a:solidFill>
              </a:rPr>
              <a:t>altında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faaliyet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gösteriyor</a:t>
            </a:r>
            <a:r>
              <a:rPr lang="en-GB" b="1" dirty="0">
                <a:solidFill>
                  <a:schemeClr val="accent2"/>
                </a:solidFill>
              </a:rPr>
              <a:t> (2014–2019)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C9533-4488-86C7-8DD4-8AC2A602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22" y="2083094"/>
            <a:ext cx="11209782" cy="3160402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6CA004E5-E5D3-E6BD-418A-C9108852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0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F3A20-B74E-0BDC-118B-8811B7A08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BB9A-238C-B83C-9C51-7A7F9F0B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39" y="415629"/>
            <a:ext cx="11391722" cy="645179"/>
          </a:xfrm>
        </p:spPr>
        <p:txBody>
          <a:bodyPr>
            <a:noAutofit/>
          </a:bodyPr>
          <a:lstStyle/>
          <a:p>
            <a:r>
              <a:rPr lang="en-GB" dirty="0" err="1">
                <a:ea typeface="Arial Unicode MS"/>
                <a:cs typeface="Poppins" panose="00000500000000000000" pitchFamily="2" charset="0"/>
              </a:rPr>
              <a:t>ABD'nin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kimyasal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kapasite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kullanımı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oldukça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yüksek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seyre</a:t>
            </a:r>
            <a:r>
              <a:rPr lang="tr-TR" dirty="0" err="1">
                <a:ea typeface="Arial Unicode MS"/>
                <a:cs typeface="Poppins" panose="00000500000000000000" pitchFamily="2" charset="0"/>
              </a:rPr>
              <a:t>tmeye</a:t>
            </a:r>
            <a:r>
              <a:rPr lang="tr-TR" dirty="0">
                <a:ea typeface="Arial Unicode MS"/>
                <a:cs typeface="Poppins" panose="00000500000000000000" pitchFamily="2" charset="0"/>
              </a:rPr>
              <a:t> devam etmektedir.</a:t>
            </a:r>
            <a:endParaRPr lang="en-GB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4D989-65C2-2F25-F7A6-25F94969FFE4}"/>
              </a:ext>
            </a:extLst>
          </p:cNvPr>
          <p:cNvSpPr txBox="1"/>
          <p:nvPr/>
        </p:nvSpPr>
        <p:spPr>
          <a:xfrm>
            <a:off x="6310261" y="1035522"/>
            <a:ext cx="5571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+mj-lt"/>
                <a:cs typeface="Poppins" panose="00000500000000000000" pitchFamily="2" charset="0"/>
              </a:rPr>
              <a:t>ABD'nin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kimya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sektöründeki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kapasite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kullanımı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,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uzun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vadeli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ortalamanın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 (1991-2022)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oldukça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üzerinde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seyretmeye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devam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 </a:t>
            </a:r>
            <a:r>
              <a:rPr lang="en-US" b="1" dirty="0" err="1">
                <a:latin typeface="+mj-lt"/>
                <a:cs typeface="Poppins" panose="00000500000000000000" pitchFamily="2" charset="0"/>
              </a:rPr>
              <a:t>ediyor</a:t>
            </a:r>
            <a:r>
              <a:rPr lang="en-US" b="1" dirty="0">
                <a:latin typeface="+mj-lt"/>
                <a:cs typeface="Poppins" panose="00000500000000000000" pitchFamily="2" charset="0"/>
              </a:rPr>
              <a:t>.</a:t>
            </a:r>
            <a:endParaRPr lang="en-US" b="1" noProof="0" dirty="0">
              <a:effectLst/>
              <a:latin typeface="+mj-lt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106E-2427-AA61-BCA9-3E668E60AD85}"/>
              </a:ext>
            </a:extLst>
          </p:cNvPr>
          <p:cNvSpPr txBox="1"/>
          <p:nvPr/>
        </p:nvSpPr>
        <p:spPr>
          <a:xfrm>
            <a:off x="400139" y="1179063"/>
            <a:ext cx="5571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ABD </a:t>
            </a:r>
            <a:r>
              <a:rPr lang="en-GB" b="1" dirty="0" err="1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kimya</a:t>
            </a:r>
            <a:r>
              <a:rPr lang="en-GB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GB" b="1" dirty="0" err="1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sektörünün</a:t>
            </a:r>
            <a:r>
              <a:rPr lang="en-GB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GB" b="1" dirty="0" err="1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kapasite</a:t>
            </a:r>
            <a:r>
              <a:rPr lang="en-GB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GB" b="1" dirty="0" err="1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kullanımı</a:t>
            </a:r>
            <a:r>
              <a:rPr lang="tr-TR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GB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2025 </a:t>
            </a:r>
            <a:r>
              <a:rPr lang="en-GB" b="1" dirty="0" err="1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yılının</a:t>
            </a:r>
            <a:r>
              <a:rPr lang="en-GB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 4. </a:t>
            </a:r>
            <a:r>
              <a:rPr lang="en-GB" b="1" dirty="0" err="1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çeyreğinde</a:t>
            </a:r>
            <a:r>
              <a:rPr lang="en-GB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GB" b="1" dirty="0" err="1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hafifçe</a:t>
            </a:r>
            <a:r>
              <a:rPr lang="en-GB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 </a:t>
            </a:r>
            <a:r>
              <a:rPr lang="en-GB" b="1" dirty="0" err="1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arttı</a:t>
            </a:r>
            <a:r>
              <a:rPr lang="tr-TR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.</a:t>
            </a:r>
            <a:endParaRPr lang="en-GB" b="1" dirty="0">
              <a:effectLst/>
              <a:latin typeface="+mj-lt"/>
              <a:ea typeface="Arial Unicode MS"/>
              <a:cs typeface="Poppins" panose="00000500000000000000" pitchFamily="2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42506A-81AE-A1E7-4268-7F63CE765E68}"/>
              </a:ext>
            </a:extLst>
          </p:cNvPr>
          <p:cNvSpPr txBox="1">
            <a:spLocks/>
          </p:cNvSpPr>
          <p:nvPr/>
        </p:nvSpPr>
        <p:spPr>
          <a:xfrm>
            <a:off x="906084" y="6361907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it-IT" sz="1200" dirty="0">
                <a:solidFill>
                  <a:schemeClr val="tx2"/>
                </a:solidFill>
                <a:latin typeface="+mj-lt"/>
              </a:rPr>
              <a:t>Kaynak: Eurostat verilerine dayanan Cefic analizi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7AE1D-88E6-DC12-8FF2-BA55783CB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86" y="2092310"/>
            <a:ext cx="11571428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E6AFA-3523-0DCE-5CB6-59E7C55E6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4CAF-E889-1E53-947C-1C53FFA0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94" y="242170"/>
            <a:ext cx="11391722" cy="715774"/>
          </a:xfrm>
        </p:spPr>
        <p:txBody>
          <a:bodyPr>
            <a:noAutofit/>
          </a:bodyPr>
          <a:lstStyle/>
          <a:p>
            <a:r>
              <a:rPr lang="en-GB" dirty="0" err="1">
                <a:ea typeface="Arial Unicode MS"/>
                <a:cs typeface="Poppins" panose="00000500000000000000" pitchFamily="2" charset="0"/>
              </a:rPr>
              <a:t>Zayıf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talep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, AB27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kimya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satışlarını</a:t>
            </a:r>
            <a:r>
              <a:rPr lang="tr-TR" dirty="0">
                <a:ea typeface="Arial Unicode MS"/>
                <a:cs typeface="Poppins" panose="00000500000000000000" pitchFamily="2" charset="0"/>
              </a:rPr>
              <a:t>*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aşağı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çekmeye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/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baskılamaya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devam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 </a:t>
            </a:r>
            <a:r>
              <a:rPr lang="en-GB" dirty="0" err="1">
                <a:ea typeface="Arial Unicode MS"/>
                <a:cs typeface="Poppins" panose="00000500000000000000" pitchFamily="2" charset="0"/>
              </a:rPr>
              <a:t>ediyor</a:t>
            </a:r>
            <a:r>
              <a:rPr lang="tr-TR" dirty="0">
                <a:ea typeface="Arial Unicode MS"/>
                <a:cs typeface="Poppins" panose="00000500000000000000" pitchFamily="2" charset="0"/>
              </a:rPr>
              <a:t>.</a:t>
            </a:r>
            <a:endParaRPr lang="en-GB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43BD283-F9F5-F5A9-5EA7-1488EE1D623D}"/>
              </a:ext>
            </a:extLst>
          </p:cNvPr>
          <p:cNvSpPr txBox="1">
            <a:spLocks/>
          </p:cNvSpPr>
          <p:nvPr/>
        </p:nvSpPr>
        <p:spPr>
          <a:xfrm>
            <a:off x="906084" y="6361907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tr-TR" sz="1200" dirty="0">
                <a:solidFill>
                  <a:schemeClr val="tx2"/>
                </a:solidFill>
                <a:latin typeface="+mj-lt"/>
              </a:rPr>
              <a:t>Kaynak: </a:t>
            </a:r>
            <a:r>
              <a:rPr lang="tr-TR" sz="1200" dirty="0" err="1">
                <a:solidFill>
                  <a:schemeClr val="tx2"/>
                </a:solidFill>
                <a:latin typeface="+mj-lt"/>
              </a:rPr>
              <a:t>Eurostat</a:t>
            </a:r>
            <a:r>
              <a:rPr lang="tr-TR" sz="1200" dirty="0">
                <a:solidFill>
                  <a:schemeClr val="tx2"/>
                </a:solidFill>
                <a:latin typeface="+mj-lt"/>
              </a:rPr>
              <a:t> verilerine dayanan </a:t>
            </a:r>
            <a:r>
              <a:rPr lang="tr-TR" sz="1200" dirty="0" err="1">
                <a:solidFill>
                  <a:schemeClr val="tx2"/>
                </a:solidFill>
                <a:latin typeface="+mj-lt"/>
              </a:rPr>
              <a:t>Cefic</a:t>
            </a:r>
            <a:r>
              <a:rPr lang="tr-TR" sz="1200" dirty="0">
                <a:solidFill>
                  <a:schemeClr val="tx2"/>
                </a:solidFill>
                <a:latin typeface="+mj-lt"/>
              </a:rPr>
              <a:t> analizi, yalnızca </a:t>
            </a:r>
            <a:r>
              <a:rPr lang="tr-TR" sz="1200" dirty="0" err="1">
                <a:solidFill>
                  <a:schemeClr val="tx2"/>
                </a:solidFill>
                <a:latin typeface="+mj-lt"/>
              </a:rPr>
              <a:t>Nace</a:t>
            </a:r>
            <a:r>
              <a:rPr lang="tr-TR" sz="1200" dirty="0">
                <a:solidFill>
                  <a:schemeClr val="tx2"/>
                </a:solidFill>
                <a:latin typeface="+mj-lt"/>
              </a:rPr>
              <a:t> 20, *2025 (Ocak-Kasım)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BE709-3B6B-4DAD-F980-B32662A0E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00" y="1375900"/>
            <a:ext cx="11626674" cy="33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234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6">
      <a:dk1>
        <a:srgbClr val="595959"/>
      </a:dk1>
      <a:lt1>
        <a:srgbClr val="FFFFFF"/>
      </a:lt1>
      <a:dk2>
        <a:srgbClr val="69747A"/>
      </a:dk2>
      <a:lt2>
        <a:srgbClr val="FFFFFF"/>
      </a:lt2>
      <a:accent1>
        <a:srgbClr val="5BBAA5"/>
      </a:accent1>
      <a:accent2>
        <a:srgbClr val="005CAB"/>
      </a:accent2>
      <a:accent3>
        <a:srgbClr val="F47B20"/>
      </a:accent3>
      <a:accent4>
        <a:srgbClr val="59A18C"/>
      </a:accent4>
      <a:accent5>
        <a:srgbClr val="0076C0"/>
      </a:accent5>
      <a:accent6>
        <a:srgbClr val="79B778"/>
      </a:accent6>
      <a:hlink>
        <a:srgbClr val="92C039"/>
      </a:hlink>
      <a:folHlink>
        <a:srgbClr val="92C039"/>
      </a:folHlink>
    </a:clrScheme>
    <a:fontScheme name="Personnalisé 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ED545E7-0388-4661-B91A-1894AE1B451C}" vid="{9131873B-2664-4952-97A0-F06AFCF94F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1ab7c41-b059-4fba-bc0c-4efa77139169" ContentTypeId="0x010100CC1452B3D32F8440B544A8D906354C2B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3f955d-52cd-40b2-80f5-70171ea2be06">
      <Value>10</Value>
      <Value>9</Value>
      <Value>8</Value>
      <Value>7</Value>
    </TaxCatchAll>
    <Document_comments xmlns="063f955d-52cd-40b2-80f5-70171ea2be06" xsi:nil="true"/>
    <mf725ba62fce447fb9bbcc06eaaae514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Being worked on</TermName>
          <TermId xmlns="http://schemas.microsoft.com/office/infopath/2007/PartnerControls">61239119-fb6b-4477-99a9-0d9e8dd1a49e</TermId>
        </TermInfo>
      </Terms>
    </mf725ba62fce447fb9bbcc06eaaae514>
    <Expiration_date xmlns="063f955d-52cd-40b2-80f5-70171ea2be06" xsi:nil="true"/>
    <Context xmlns="063f955d-52cd-40b2-80f5-70171ea2be06" xsi:nil="true"/>
    <Doc_Language xmlns="063f955d-52cd-40b2-80f5-70171ea2be06" xsi:nil="true"/>
    <i3815fca76db49ac95ea420f7cf911c6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3 - Internal use only</TermName>
          <TermId xmlns="http://schemas.microsoft.com/office/infopath/2007/PartnerControls">444dad51-745a-4285-abc9-4365fac0ec25</TermId>
        </TermInfo>
      </Terms>
    </i3815fca76db49ac95ea420f7cf911c6>
    <e88422c06c974aee9bbadae853be99f3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3fbde490-865b-454f-b890-2db0972ec210</TermId>
        </TermInfo>
      </Terms>
    </e88422c06c974aee9bbadae853be99f3>
    <c48dca2c4d3f41848d6c6bfa73049c67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985ce182-55de-4937-95b7-506adedf733b</TermId>
        </TermInfo>
      </Terms>
    </c48dca2c4d3f41848d6c6bfa73049c67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EFIC_Doc" ma:contentTypeID="0x010100CC1452B3D32F8440B544A8D906354C2B00891CC1E628F8694CBBE43AF155309C0A" ma:contentTypeVersion="54" ma:contentTypeDescription="" ma:contentTypeScope="" ma:versionID="e1b6eb3c6dc356be46cc0e2975ad50d8">
  <xsd:schema xmlns:xsd="http://www.w3.org/2001/XMLSchema" xmlns:xs="http://www.w3.org/2001/XMLSchema" xmlns:p="http://schemas.microsoft.com/office/2006/metadata/properties" xmlns:ns2="063f955d-52cd-40b2-80f5-70171ea2be06" targetNamespace="http://schemas.microsoft.com/office/2006/metadata/properties" ma:root="true" ma:fieldsID="d82a30b5e58e273bb6299b844f0fa06a" ns2:_="">
    <xsd:import namespace="063f955d-52cd-40b2-80f5-70171ea2be06"/>
    <xsd:element name="properties">
      <xsd:complexType>
        <xsd:sequence>
          <xsd:element name="documentManagement">
            <xsd:complexType>
              <xsd:all>
                <xsd:element ref="ns2:mf725ba62fce447fb9bbcc06eaaae514" minOccurs="0"/>
                <xsd:element ref="ns2:TaxCatchAll" minOccurs="0"/>
                <xsd:element ref="ns2:TaxCatchAllLabel" minOccurs="0"/>
                <xsd:element ref="ns2:c48dca2c4d3f41848d6c6bfa73049c67" minOccurs="0"/>
                <xsd:element ref="ns2:Document_comments" minOccurs="0"/>
                <xsd:element ref="ns2:Expiration_date" minOccurs="0"/>
                <xsd:element ref="ns2:i3815fca76db49ac95ea420f7cf911c6" minOccurs="0"/>
                <xsd:element ref="ns2:e88422c06c974aee9bbadae853be99f3" minOccurs="0"/>
                <xsd:element ref="ns2:Context" minOccurs="0"/>
                <xsd:element ref="ns2:Doc_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955d-52cd-40b2-80f5-70171ea2be06" elementFormDefault="qualified">
    <xsd:import namespace="http://schemas.microsoft.com/office/2006/documentManagement/types"/>
    <xsd:import namespace="http://schemas.microsoft.com/office/infopath/2007/PartnerControls"/>
    <xsd:element name="mf725ba62fce447fb9bbcc06eaaae514" ma:index="8" ma:taxonomy="true" ma:internalName="mf725ba62fce447fb9bbcc06eaaae514" ma:taxonomyFieldName="Document_status" ma:displayName="Doc status" ma:default="7;#Being worked on|61239119-fb6b-4477-99a9-0d9e8dd1a49e" ma:fieldId="{6f725ba6-2fce-447f-b9bb-cc06eaaae514}" ma:sspId="51ab7c41-b059-4fba-bc0c-4efa77139169" ma:termSetId="20c9d287-53e8-4803-b29d-4667889bb3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1e4a6c7-ffa3-4f74-9dc2-2d528674baa1}" ma:internalName="TaxCatchAll" ma:showField="CatchAllData" ma:web="4c0c3a75-ac74-4d90-8478-8c4d54dc6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1e4a6c7-ffa3-4f74-9dc2-2d528674baa1}" ma:internalName="TaxCatchAllLabel" ma:readOnly="true" ma:showField="CatchAllDataLabel" ma:web="4c0c3a75-ac74-4d90-8478-8c4d54dc6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8dca2c4d3f41848d6c6bfa73049c67" ma:index="12" ma:taxonomy="true" ma:internalName="c48dca2c4d3f41848d6c6bfa73049c67" ma:taxonomyFieldName="Document_Type" ma:displayName="Doc type" ma:readOnly="false" ma:default="9;#NA|985ce182-55de-4937-95b7-506adedf733b" ma:fieldId="{c48dca2c-4d3f-4184-8d6c-6bfa73049c67}" ma:sspId="51ab7c41-b059-4fba-bc0c-4efa77139169" ma:termSetId="1e542667-cb91-40c1-95af-574bb1f27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comments" ma:index="14" nillable="true" ma:displayName="Doc comments" ma:internalName="Document_comments">
      <xsd:simpleType>
        <xsd:restriction base="dms:Note">
          <xsd:maxLength value="255"/>
        </xsd:restriction>
      </xsd:simpleType>
    </xsd:element>
    <xsd:element name="Expiration_date" ma:index="15" nillable="true" ma:displayName="Expiration date" ma:format="DateOnly" ma:internalName="Expiration_date">
      <xsd:simpleType>
        <xsd:restriction base="dms:DateTime"/>
      </xsd:simpleType>
    </xsd:element>
    <xsd:element name="i3815fca76db49ac95ea420f7cf911c6" ma:index="16" ma:taxonomy="true" ma:internalName="i3815fca76db49ac95ea420f7cf911c6" ma:taxonomyFieldName="Confidentiality" ma:displayName="Confidentiality" ma:default="8;#3 - Internal use only|444dad51-745a-4285-abc9-4365fac0ec25" ma:fieldId="{23815fca-76db-49ac-95ea-420f7cf911c6}" ma:sspId="51ab7c41-b059-4fba-bc0c-4efa77139169" ma:termSetId="4ce234e3-b8ca-4796-8882-4f21ffe1b8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8422c06c974aee9bbadae853be99f3" ma:index="18" ma:taxonomy="true" ma:internalName="e88422c06c974aee9bbadae853be99f3" ma:taxonomyFieldName="GDPR" ma:displayName="GDPR" ma:readOnly="false" ma:default="10;#NA|3fbde490-865b-454f-b890-2db0972ec210" ma:fieldId="{e88422c0-6c97-4aee-9bba-dae853be99f3}" ma:sspId="51ab7c41-b059-4fba-bc0c-4efa77139169" ma:termSetId="a70036e0-1808-4628-8c65-155ea273b1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xt" ma:index="20" nillable="true" ma:displayName="Context" ma:internalName="Context">
      <xsd:simpleType>
        <xsd:restriction base="dms:Note">
          <xsd:maxLength value="255"/>
        </xsd:restriction>
      </xsd:simpleType>
    </xsd:element>
    <xsd:element name="Doc_Language" ma:index="21" nillable="true" ma:displayName="Doc language" ma:internalName="Doc_Languag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A5A8A3-80B2-46DD-88EB-21768E5E3BB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128B1D0-2932-4E2A-998F-F001E6F950B2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063f955d-52cd-40b2-80f5-70171ea2be06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258465-8FE7-4CC6-B45F-38ECF8E720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14E46FC-FD89-4413-8290-311AE2DC94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f955d-52cd-40b2-80f5-70171ea2b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Cefic_ppt_green_template</Template>
  <TotalTime>101</TotalTime>
  <Words>787</Words>
  <Application>Microsoft Office PowerPoint</Application>
  <PresentationFormat>Widescreen</PresentationFormat>
  <Paragraphs>87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Arial Unicode MS</vt:lpstr>
      <vt:lpstr>Calibri</vt:lpstr>
      <vt:lpstr>Calibri Light</vt:lpstr>
      <vt:lpstr>Police système Courant</vt:lpstr>
      <vt:lpstr>Poppins</vt:lpstr>
      <vt:lpstr>Wingdings</vt:lpstr>
      <vt:lpstr>Thème Office</vt:lpstr>
      <vt:lpstr>AB27 Kimya Endüstrisi: Son Gelişmeler (Q4 2025)</vt:lpstr>
      <vt:lpstr>AB27 kimya sektöründe iş güveni 2025 yılında da zayıf seyrini sürdürmüştür.</vt:lpstr>
      <vt:lpstr> AB 27 kimya sektörünün iş ortamı 2025 yılında önemli ölçüde kötüleşmiştir.</vt:lpstr>
      <vt:lpstr>Avrupa'da gaz fiyatları kriz öncesi seviyelerin üzerinde seyrediyor</vt:lpstr>
      <vt:lpstr>PowerPoint Presentation</vt:lpstr>
      <vt:lpstr>2025'in 4. çeyreği: AB kimya ve otomotiv sektörleri kriz modunda kalmaya devam etmiştir.</vt:lpstr>
      <vt:lpstr> AB27 kimyasalların kapasite kullanımı sürekli bir şekilde düşük seviyede kalmıştır. </vt:lpstr>
      <vt:lpstr>ABD'nin kimyasal kapasite kullanımı oldukça yüksek seyretmeye devam etmektedir.</vt:lpstr>
      <vt:lpstr>Zayıf talep, AB27 kimya satışlarını* aşağı çekmeye/baskılamaya devam ediyor.</vt:lpstr>
      <vt:lpstr>2025'te AB27 kimyasal üretimi tüm segmentlerde 2024 seviyelerinin altına düşmüştür.</vt:lpstr>
      <vt:lpstr>2025'te AB27 kimyasal üretimi 2024 seviyelerinin %2,4 altında gerçekleşmiştir.</vt:lpstr>
      <vt:lpstr> Ocak-Ekim 2025'te AB27 kimyasal ihracat değeri 2024 seviyelerinin %3,8 altında kaydedilmiştir.</vt:lpstr>
      <vt:lpstr>Ocak-Ekim 2025'te AB27 kimyasal ithalat değeri 2024 seviyelerinin hafif üzerinde seyretmiştir.</vt:lpstr>
      <vt:lpstr>Ocak-Ekim 2025'te AB27 ticaret fazlası, 2024 seviyelerinin 7,3 milyar avro altında kaydedilmiştir.</vt:lpstr>
      <vt:lpstr> Ocak-Ekim 2025'te AB27-ABD ticaret fazlası 2024'e kıyasla 0,4 milyar avro azalmıştır.</vt:lpstr>
      <vt:lpstr>Ocak-Ekim 2025'te AB27-Çin ticaret açığı 2024'e kıyasla 0,7 MT artmıştır.</vt:lpstr>
      <vt:lpstr>  Ocak-Ekim 2025'te AB27 kimyasal ihracat hacmi 2024 seviyelerinin %3,3 altında kaydedilmiştir.</vt:lpstr>
      <vt:lpstr>Ocak-Ekim 202'te AB27 kimyasal ithalat hacmi 2024 seviyelerinin %4,3 üzerinde kaydedilmiştir.</vt:lpstr>
      <vt:lpstr> Ocak-Ekim 2025’te AB27 ticaret açığı hacmi 2024 seviyelerinin üzerinde kaydedilmiştir.</vt:lpstr>
      <vt:lpstr>Ticaret dengesi özeti: 2025 ile 2024 karşılaştırması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TUERLINCKX Catherine</dc:creator>
  <cp:lastModifiedBy>Doğa Tuzcuoğlu</cp:lastModifiedBy>
  <cp:revision>17</cp:revision>
  <dcterms:created xsi:type="dcterms:W3CDTF">2025-10-01T07:40:17Z</dcterms:created>
  <dcterms:modified xsi:type="dcterms:W3CDTF">2026-03-04T10:17:30Z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0x010100CC1452B3D32F8440B544A8D906354C2B00891CC1E628F8694CBBE43AF155309C0A</vt:lpwstr>
  </property>
  <property fmtid="{D5CDD505-2E9C-101B-9397-08002B2CF9AE}" pid="3" name="CEFIC_HI_ApprovalProcess">
    <vt:lpwstr>6;#No|3A7B5450-1449-4EB1-BCB1-40D40FC938D5</vt:lpwstr>
  </property>
  <property fmtid="{D5CDD505-2E9C-101B-9397-08002B2CF9AE}" pid="4" name="CEFIC_HI_Context">
    <vt:lpwstr/>
  </property>
  <property fmtid="{D5CDD505-2E9C-101B-9397-08002B2CF9AE}" pid="5" name="CEFIC_HI_Keywords">
    <vt:lpwstr/>
  </property>
  <property fmtid="{D5CDD505-2E9C-101B-9397-08002B2CF9AE}" pid="6" name="CEFIC_HI_DocumentStatus">
    <vt:lpwstr>5;#Draft|4CC06717-9187-48DF-B12D-441FBF367C32</vt:lpwstr>
  </property>
  <property fmtid="{D5CDD505-2E9C-101B-9397-08002B2CF9AE}" pid="7" name="CEFIC_Sensitivity">
    <vt:lpwstr/>
  </property>
  <property fmtid="{D5CDD505-2E9C-101B-9397-08002B2CF9AE}" pid="8" name="CEFIC_TargetAudience">
    <vt:lpwstr/>
  </property>
  <property fmtid="{D5CDD505-2E9C-101B-9397-08002B2CF9AE}" pid="9" name="Document Type">
    <vt:lpwstr>1;#Business documents|3c05f1a1-b89b-4b6b-8c97-e471b8cf36ed</vt:lpwstr>
  </property>
  <property fmtid="{D5CDD505-2E9C-101B-9397-08002B2CF9AE}" pid="10" name="MediaServiceImageTags">
    <vt:lpwstr/>
  </property>
  <property fmtid="{D5CDD505-2E9C-101B-9397-08002B2CF9AE}" pid="11" name="Order">
    <vt:r8>857400</vt:r8>
  </property>
  <property fmtid="{D5CDD505-2E9C-101B-9397-08002B2CF9AE}" pid="12" name="da00f7a73d0b440eae833cd29f7d4b8d">
    <vt:lpwstr>No|3A7B5450-1449-4EB1-BCB1-40D40FC938D5</vt:lpwstr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DocumentSetDescription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nc78952408e3422791080c99644f6b1a0">
    <vt:lpwstr>Business documents|3c05f1a1-b89b-4b6b-8c97-e471b8cf36ed</vt:lpwstr>
  </property>
  <property fmtid="{D5CDD505-2E9C-101B-9397-08002B2CF9AE}" pid="19" name="i19412b8b33f46ba8e0628cf6e2569d8">
    <vt:lpwstr>Draft|4CC06717-9187-48DF-B12D-441FBF367C32</vt:lpwstr>
  </property>
  <property fmtid="{D5CDD505-2E9C-101B-9397-08002B2CF9AE}" pid="20" name="_ExtendedDescription">
    <vt:lpwstr/>
  </property>
  <property fmtid="{D5CDD505-2E9C-101B-9397-08002B2CF9AE}" pid="21" name="TriggerFlowInfo">
    <vt:lpwstr/>
  </property>
  <property fmtid="{D5CDD505-2E9C-101B-9397-08002B2CF9AE}" pid="22" name="_dlc_DocIdItemGuid">
    <vt:lpwstr>19483014-4037-4623-81c1-ff82b6898f63</vt:lpwstr>
  </property>
  <property fmtid="{D5CDD505-2E9C-101B-9397-08002B2CF9AE}" pid="23" name="MSIP_Label_a31278c8-9e0c-4164-90a5-45ac4b30bdbb_Enabled">
    <vt:lpwstr>true</vt:lpwstr>
  </property>
  <property fmtid="{D5CDD505-2E9C-101B-9397-08002B2CF9AE}" pid="24" name="MSIP_Label_a31278c8-9e0c-4164-90a5-45ac4b30bdbb_SetDate">
    <vt:lpwstr>2024-01-22T13:15:46Z</vt:lpwstr>
  </property>
  <property fmtid="{D5CDD505-2E9C-101B-9397-08002B2CF9AE}" pid="25" name="MSIP_Label_a31278c8-9e0c-4164-90a5-45ac4b30bdbb_Method">
    <vt:lpwstr>Standard</vt:lpwstr>
  </property>
  <property fmtid="{D5CDD505-2E9C-101B-9397-08002B2CF9AE}" pid="26" name="MSIP_Label_a31278c8-9e0c-4164-90a5-45ac4b30bdbb_Name">
    <vt:lpwstr>Public</vt:lpwstr>
  </property>
  <property fmtid="{D5CDD505-2E9C-101B-9397-08002B2CF9AE}" pid="27" name="MSIP_Label_a31278c8-9e0c-4164-90a5-45ac4b30bdbb_SiteId">
    <vt:lpwstr>2aa31c1f-01c3-45fb-ac5d-93315bf8649e</vt:lpwstr>
  </property>
  <property fmtid="{D5CDD505-2E9C-101B-9397-08002B2CF9AE}" pid="28" name="MSIP_Label_a31278c8-9e0c-4164-90a5-45ac4b30bdbb_ActionId">
    <vt:lpwstr>7460f894-8600-452e-8e6f-9dc714465e71</vt:lpwstr>
  </property>
  <property fmtid="{D5CDD505-2E9C-101B-9397-08002B2CF9AE}" pid="29" name="MSIP_Label_a31278c8-9e0c-4164-90a5-45ac4b30bdbb_ContentBits">
    <vt:lpwstr>0</vt:lpwstr>
  </property>
  <property fmtid="{D5CDD505-2E9C-101B-9397-08002B2CF9AE}" pid="30" name="TaxKeyword">
    <vt:lpwstr/>
  </property>
  <property fmtid="{D5CDD505-2E9C-101B-9397-08002B2CF9AE}" pid="31" name="AI_AIDB_status_MM">
    <vt:lpwstr/>
  </property>
  <property fmtid="{D5CDD505-2E9C-101B-9397-08002B2CF9AE}" pid="32" name="Confidentiality">
    <vt:lpwstr>8;#3 - Internal use only|444dad51-745a-4285-abc9-4365fac0ec25</vt:lpwstr>
  </property>
  <property fmtid="{D5CDD505-2E9C-101B-9397-08002B2CF9AE}" pid="33" name="TaxKeywordTaxHTField">
    <vt:lpwstr/>
  </property>
  <property fmtid="{D5CDD505-2E9C-101B-9397-08002B2CF9AE}" pid="34" name="Document_Type">
    <vt:lpwstr>9;#NA|985ce182-55de-4937-95b7-506adedf733b</vt:lpwstr>
  </property>
  <property fmtid="{D5CDD505-2E9C-101B-9397-08002B2CF9AE}" pid="35" name="jdb7fc4e974a45188d91caad41c9ef17">
    <vt:lpwstr/>
  </property>
  <property fmtid="{D5CDD505-2E9C-101B-9397-08002B2CF9AE}" pid="36" name="AI_Normalisation_status">
    <vt:lpwstr/>
  </property>
  <property fmtid="{D5CDD505-2E9C-101B-9397-08002B2CF9AE}" pid="37" name="Document_status">
    <vt:lpwstr>7;#Being worked on|61239119-fb6b-4477-99a9-0d9e8dd1a49e</vt:lpwstr>
  </property>
  <property fmtid="{D5CDD505-2E9C-101B-9397-08002B2CF9AE}" pid="38" name="f56f3b9b03444df3b2ef6aaf7c0cbaa6">
    <vt:lpwstr/>
  </property>
  <property fmtid="{D5CDD505-2E9C-101B-9397-08002B2CF9AE}" pid="39" name="lcf76f155ced4ddcb4097134ff3c332f">
    <vt:lpwstr/>
  </property>
  <property fmtid="{D5CDD505-2E9C-101B-9397-08002B2CF9AE}" pid="40" name="GDPR">
    <vt:lpwstr>10;#NA|3fbde490-865b-454f-b890-2db0972ec210</vt:lpwstr>
  </property>
</Properties>
</file>